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8"/>
  </p:notesMasterIdLst>
  <p:handoutMasterIdLst>
    <p:handoutMasterId r:id="rId39"/>
  </p:handoutMasterIdLst>
  <p:sldIdLst>
    <p:sldId id="257" r:id="rId2"/>
    <p:sldId id="258" r:id="rId3"/>
    <p:sldId id="260" r:id="rId4"/>
    <p:sldId id="261" r:id="rId5"/>
    <p:sldId id="273" r:id="rId6"/>
    <p:sldId id="303" r:id="rId7"/>
    <p:sldId id="304" r:id="rId8"/>
    <p:sldId id="279" r:id="rId9"/>
    <p:sldId id="281" r:id="rId10"/>
    <p:sldId id="291" r:id="rId11"/>
    <p:sldId id="305" r:id="rId12"/>
    <p:sldId id="262" r:id="rId13"/>
    <p:sldId id="306" r:id="rId14"/>
    <p:sldId id="316" r:id="rId15"/>
    <p:sldId id="315" r:id="rId16"/>
    <p:sldId id="309" r:id="rId17"/>
    <p:sldId id="308" r:id="rId18"/>
    <p:sldId id="313" r:id="rId19"/>
    <p:sldId id="314" r:id="rId20"/>
    <p:sldId id="310" r:id="rId21"/>
    <p:sldId id="318" r:id="rId22"/>
    <p:sldId id="311" r:id="rId23"/>
    <p:sldId id="319" r:id="rId24"/>
    <p:sldId id="312" r:id="rId25"/>
    <p:sldId id="320" r:id="rId26"/>
    <p:sldId id="321" r:id="rId27"/>
    <p:sldId id="322" r:id="rId28"/>
    <p:sldId id="325" r:id="rId29"/>
    <p:sldId id="326" r:id="rId30"/>
    <p:sldId id="327" r:id="rId31"/>
    <p:sldId id="328" r:id="rId32"/>
    <p:sldId id="329" r:id="rId33"/>
    <p:sldId id="330" r:id="rId34"/>
    <p:sldId id="332" r:id="rId35"/>
    <p:sldId id="331" r:id="rId36"/>
    <p:sldId id="324"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296" userDrawn="1">
          <p15:clr>
            <a:srgbClr val="A4A3A4"/>
          </p15:clr>
        </p15:guide>
        <p15:guide id="4" orient="horz" pos="412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300"/>
    <a:srgbClr val="FF2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667" autoAdjust="0"/>
    <p:restoredTop sz="89185" autoAdjust="0"/>
  </p:normalViewPr>
  <p:slideViewPr>
    <p:cSldViewPr snapToGrid="0">
      <p:cViewPr varScale="1">
        <p:scale>
          <a:sx n="93" d="100"/>
          <a:sy n="93" d="100"/>
        </p:scale>
        <p:origin x="216" y="296"/>
      </p:cViewPr>
      <p:guideLst>
        <p:guide orient="horz" pos="2160"/>
        <p:guide pos="3840"/>
        <p:guide pos="7296"/>
        <p:guide orient="horz" pos="4128"/>
      </p:guideLst>
    </p:cSldViewPr>
  </p:slideViewPr>
  <p:notesTextViewPr>
    <p:cViewPr>
      <p:scale>
        <a:sx n="3" d="2"/>
        <a:sy n="3" d="2"/>
      </p:scale>
      <p:origin x="0" y="0"/>
    </p:cViewPr>
  </p:notesTextViewPr>
  <p:sorterViewPr>
    <p:cViewPr>
      <p:scale>
        <a:sx n="66" d="100"/>
        <a:sy n="66" d="100"/>
      </p:scale>
      <p:origin x="0" y="0"/>
    </p:cViewPr>
  </p:sorterViewPr>
  <p:notesViewPr>
    <p:cSldViewPr snapToGrid="0" showGuides="1">
      <p:cViewPr varScale="1">
        <p:scale>
          <a:sx n="76" d="100"/>
          <a:sy n="76" d="100"/>
        </p:scale>
        <p:origin x="2538"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8796EA6-6F25-4F19-87BA-7ADCC16DAEFF}" type="datetimeFigureOut">
              <a:rPr lang="en-US" smtClean="0"/>
              <a:t>10/17/20</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64E50CC-F33A-4EF4-9F12-93EC4A21A0CF}" type="slidenum">
              <a:rPr lang="en-US" smtClean="0"/>
              <a:t>‹#›</a:t>
            </a:fld>
            <a:endParaRPr lang="en-US" dirty="0"/>
          </a:p>
        </p:txBody>
      </p:sp>
    </p:spTree>
    <p:extLst>
      <p:ext uri="{BB962C8B-B14F-4D97-AF65-F5344CB8AC3E}">
        <p14:creationId xmlns:p14="http://schemas.microsoft.com/office/powerpoint/2010/main" val="1323295073"/>
      </p:ext>
    </p:extLst>
  </p:cSld>
  <p:clrMap bg1="lt1" tx1="dk1" bg2="lt2" tx2="dk2" accent1="accent1" accent2="accent2" accent3="accent3" accent4="accent4" accent5="accent5" accent6="accent6" hlink="hlink" folHlink="folHlink"/>
  <p:hf sldNum="0" hdr="0" ftr="0" dt="0"/>
</p:handoutMaster>
</file>

<file path=ppt/media/image1.jpeg>
</file>

<file path=ppt/media/image10.tiff>
</file>

<file path=ppt/media/image11.tiff>
</file>

<file path=ppt/media/image12.tiff>
</file>

<file path=ppt/media/image2.tiff>
</file>

<file path=ppt/media/image3.png>
</file>

<file path=ppt/media/image4.svg>
</file>

<file path=ppt/media/image5.png>
</file>

<file path=ppt/media/image6.svg>
</file>

<file path=ppt/media/image7.png>
</file>

<file path=ppt/media/image8.sv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9C172E-A8B5-46F6-B05C-DFA3E2E0F207}" type="datetimeFigureOut">
              <a:rPr lang="en-US" smtClean="0"/>
              <a:t>10/17/20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674CE4-FBD8-4481-AEFB-CA53E599A745}" type="slidenum">
              <a:rPr lang="en-US" smtClean="0"/>
              <a:t>‹#›</a:t>
            </a:fld>
            <a:endParaRPr lang="en-US" dirty="0"/>
          </a:p>
        </p:txBody>
      </p:sp>
    </p:spTree>
    <p:extLst>
      <p:ext uri="{BB962C8B-B14F-4D97-AF65-F5344CB8AC3E}">
        <p14:creationId xmlns:p14="http://schemas.microsoft.com/office/powerpoint/2010/main" val="1273268184"/>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47974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188670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694413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9" name="Rectangle 18"/>
          <p:cNvSpPr/>
          <p:nvPr/>
        </p:nvSpPr>
        <p:spPr>
          <a:xfrm>
            <a:off x="0" y="0"/>
            <a:ext cx="12192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3" name="Rectangle 22"/>
          <p:cNvSpPr/>
          <p:nvPr/>
        </p:nvSpPr>
        <p:spPr>
          <a:xfrm flipV="1">
            <a:off x="7213577" y="3810001"/>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4" name="Rectangle 23"/>
          <p:cNvSpPr/>
          <p:nvPr/>
        </p:nvSpPr>
        <p:spPr>
          <a:xfrm flipV="1">
            <a:off x="7213601" y="3897010"/>
            <a:ext cx="49784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5" name="Rectangle 24"/>
          <p:cNvSpPr/>
          <p:nvPr/>
        </p:nvSpPr>
        <p:spPr>
          <a:xfrm flipV="1">
            <a:off x="7213601" y="4115167"/>
            <a:ext cx="49784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6" name="Rectangle 25"/>
          <p:cNvSpPr/>
          <p:nvPr/>
        </p:nvSpPr>
        <p:spPr>
          <a:xfrm flipV="1">
            <a:off x="7213600" y="4164403"/>
            <a:ext cx="262128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7" name="Rectangle 26"/>
          <p:cNvSpPr/>
          <p:nvPr/>
        </p:nvSpPr>
        <p:spPr>
          <a:xfrm flipV="1">
            <a:off x="7213600" y="4199572"/>
            <a:ext cx="262128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0" name="Rounded Rectangle 29"/>
          <p:cNvSpPr/>
          <p:nvPr/>
        </p:nvSpPr>
        <p:spPr bwMode="white">
          <a:xfrm>
            <a:off x="7213600" y="3962400"/>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1" name="Rounded Rectangle 30"/>
          <p:cNvSpPr/>
          <p:nvPr/>
        </p:nvSpPr>
        <p:spPr bwMode="white">
          <a:xfrm>
            <a:off x="9835343" y="406098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7" name="Rectangle 6"/>
          <p:cNvSpPr/>
          <p:nvPr/>
        </p:nvSpPr>
        <p:spPr>
          <a:xfrm>
            <a:off x="1" y="3649662"/>
            <a:ext cx="12192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10" name="Rectangle 9"/>
          <p:cNvSpPr/>
          <p:nvPr/>
        </p:nvSpPr>
        <p:spPr>
          <a:xfrm>
            <a:off x="1" y="3675528"/>
            <a:ext cx="12192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11" name="Rectangle 10"/>
          <p:cNvSpPr/>
          <p:nvPr/>
        </p:nvSpPr>
        <p:spPr>
          <a:xfrm flipV="1">
            <a:off x="8552068" y="3643090"/>
            <a:ext cx="3639933"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8" name="Title 7"/>
          <p:cNvSpPr>
            <a:spLocks noGrp="1"/>
          </p:cNvSpPr>
          <p:nvPr>
            <p:ph type="ctrTitle"/>
          </p:nvPr>
        </p:nvSpPr>
        <p:spPr>
          <a:xfrm>
            <a:off x="609600" y="2389009"/>
            <a:ext cx="11277600" cy="1470025"/>
          </a:xfrm>
        </p:spPr>
        <p:txBody>
          <a:bodyPr anchor="b"/>
          <a:lstStyle>
            <a:lvl1pPr>
              <a:defRPr sz="4400">
                <a:solidFill>
                  <a:schemeClr val="bg1"/>
                </a:solidFill>
              </a:defRPr>
            </a:lvl1pPr>
          </a:lstStyle>
          <a:p>
            <a:r>
              <a:rPr kumimoji="0" lang="en-US"/>
              <a:t>Click to edit Master title style</a:t>
            </a:r>
          </a:p>
        </p:txBody>
      </p:sp>
      <p:sp>
        <p:nvSpPr>
          <p:cNvPr id="9" name="Subtitle 8"/>
          <p:cNvSpPr>
            <a:spLocks noGrp="1"/>
          </p:cNvSpPr>
          <p:nvPr>
            <p:ph type="subTitle" idx="1"/>
          </p:nvPr>
        </p:nvSpPr>
        <p:spPr>
          <a:xfrm>
            <a:off x="609600" y="3899938"/>
            <a:ext cx="6604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endParaRPr kumimoji="0" lang="en-US" dirty="0"/>
          </a:p>
        </p:txBody>
      </p:sp>
      <p:sp>
        <p:nvSpPr>
          <p:cNvPr id="17" name="Footer Placeholder 16"/>
          <p:cNvSpPr>
            <a:spLocks noGrp="1"/>
          </p:cNvSpPr>
          <p:nvPr>
            <p:ph type="ftr" sz="quarter" idx="11"/>
          </p:nvPr>
        </p:nvSpPr>
        <p:spPr>
          <a:xfrm>
            <a:off x="7265116" y="4205288"/>
            <a:ext cx="1727200" cy="457200"/>
          </a:xfrm>
        </p:spPr>
        <p:txBody>
          <a:bodyPr/>
          <a:lstStyle>
            <a:lvl1pPr>
              <a:defRPr>
                <a:solidFill>
                  <a:schemeClr val="accent2">
                    <a:lumMod val="75000"/>
                  </a:schemeClr>
                </a:solidFill>
              </a:defRPr>
            </a:lvl1pPr>
          </a:lstStyle>
          <a:p>
            <a:r>
              <a:rPr lang="en-US"/>
              <a:t>© analyticstensor.com</a:t>
            </a:r>
            <a:endParaRPr lang="en-US" dirty="0"/>
          </a:p>
        </p:txBody>
      </p:sp>
      <p:sp>
        <p:nvSpPr>
          <p:cNvPr id="28" name="Date Placeholder 27"/>
          <p:cNvSpPr>
            <a:spLocks noGrp="1"/>
          </p:cNvSpPr>
          <p:nvPr>
            <p:ph type="dt" sz="half" idx="10"/>
          </p:nvPr>
        </p:nvSpPr>
        <p:spPr>
          <a:xfrm>
            <a:off x="9043832" y="4206240"/>
            <a:ext cx="1280160" cy="457200"/>
          </a:xfrm>
        </p:spPr>
        <p:txBody>
          <a:bodyPr/>
          <a:lstStyle>
            <a:lvl1pPr>
              <a:defRPr>
                <a:solidFill>
                  <a:schemeClr val="accent2">
                    <a:lumMod val="75000"/>
                  </a:schemeClr>
                </a:solidFill>
              </a:defRPr>
            </a:lvl1pPr>
          </a:lstStyle>
          <a:p>
            <a:fld id="{C492880C-3EBB-1E47-AB6F-978E221C3A9A}" type="datetime1">
              <a:rPr lang="en-US" smtClean="0"/>
              <a:t>10/17/20</a:t>
            </a:fld>
            <a:endParaRPr lang="en-US" dirty="0"/>
          </a:p>
        </p:txBody>
      </p:sp>
      <p:sp>
        <p:nvSpPr>
          <p:cNvPr id="29" name="Slide Number Placeholder 28"/>
          <p:cNvSpPr>
            <a:spLocks noGrp="1"/>
          </p:cNvSpPr>
          <p:nvPr>
            <p:ph type="sldNum" sz="quarter" idx="12"/>
          </p:nvPr>
        </p:nvSpPr>
        <p:spPr>
          <a:xfrm>
            <a:off x="11093451" y="1136"/>
            <a:ext cx="996949" cy="365760"/>
          </a:xfrm>
        </p:spPr>
        <p:txBody>
          <a:bodyPr/>
          <a:lstStyle>
            <a:lvl1pPr algn="r">
              <a:defRPr sz="1800">
                <a:solidFill>
                  <a:schemeClr val="bg1"/>
                </a:solidFill>
              </a:defRPr>
            </a:lvl1pPr>
          </a:lstStyle>
          <a:p>
            <a:fld id="{401CF334-2D5C-4859-84A6-CA7E6E43FAEB}" type="slidenum">
              <a:rPr lang="en-US" smtClean="0"/>
              <a:t>‹#›</a:t>
            </a:fld>
            <a:endParaRPr lang="en-US" dirty="0"/>
          </a:p>
        </p:txBody>
      </p:sp>
    </p:spTree>
    <p:extLst>
      <p:ext uri="{BB962C8B-B14F-4D97-AF65-F5344CB8AC3E}">
        <p14:creationId xmlns:p14="http://schemas.microsoft.com/office/powerpoint/2010/main" val="360115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lvl1pPr>
              <a:defRPr/>
            </a:lvl1pPr>
            <a:lvl5pPr>
              <a:defRPr/>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5" name="Footer Placeholder 4"/>
          <p:cNvSpPr>
            <a:spLocks noGrp="1"/>
          </p:cNvSpPr>
          <p:nvPr>
            <p:ph type="ftr" sz="quarter" idx="11"/>
          </p:nvPr>
        </p:nvSpPr>
        <p:spPr/>
        <p:txBody>
          <a:bodyPr/>
          <a:lstStyle/>
          <a:p>
            <a:r>
              <a:rPr lang="en-US"/>
              <a:t>© analyticstensor.com</a:t>
            </a:r>
            <a:endParaRPr lang="en-US" dirty="0"/>
          </a:p>
        </p:txBody>
      </p:sp>
      <p:sp>
        <p:nvSpPr>
          <p:cNvPr id="4" name="Date Placeholder 3"/>
          <p:cNvSpPr>
            <a:spLocks noGrp="1"/>
          </p:cNvSpPr>
          <p:nvPr>
            <p:ph type="dt" sz="half" idx="10"/>
          </p:nvPr>
        </p:nvSpPr>
        <p:spPr/>
        <p:txBody>
          <a:bodyPr/>
          <a:lstStyle/>
          <a:p>
            <a:fld id="{1DAA27E4-54EA-0C42-9E8C-29964575568C}" type="datetime1">
              <a:rPr lang="en-US" smtClean="0"/>
              <a:t>10/17/20</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467844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9042400" y="1143000"/>
            <a:ext cx="2540000" cy="5448300"/>
          </a:xfrm>
        </p:spPr>
        <p:txBody>
          <a:bodyPr vert="eaVert"/>
          <a:lstStyle>
            <a:lvl1pPr>
              <a:defRPr/>
            </a:lvl1pPr>
          </a:lstStyle>
          <a:p>
            <a:r>
              <a:rPr kumimoji="0" lang="en-US" dirty="0"/>
              <a:t>Edit Master title style</a:t>
            </a:r>
          </a:p>
        </p:txBody>
      </p:sp>
      <p:sp>
        <p:nvSpPr>
          <p:cNvPr id="3" name="Vertical Text Placeholder 2"/>
          <p:cNvSpPr>
            <a:spLocks noGrp="1"/>
          </p:cNvSpPr>
          <p:nvPr>
            <p:ph type="body" orient="vert" idx="1" hasCustomPrompt="1"/>
          </p:nvPr>
        </p:nvSpPr>
        <p:spPr>
          <a:xfrm>
            <a:off x="609600" y="1143000"/>
            <a:ext cx="8331200" cy="5448300"/>
          </a:xfrm>
        </p:spPr>
        <p:txBody>
          <a:bodyPr vert="eaVert"/>
          <a:lstStyle>
            <a:lvl5pPr>
              <a:defRPr/>
            </a:lvl5pPr>
          </a:lstStyle>
          <a:p>
            <a:pPr lvl="0" eaLnBrk="1" latinLnBrk="0" hangingPunct="1"/>
            <a:r>
              <a:rPr lang="en-US" dirty="0"/>
              <a:t>Click to edit Master text styles</a:t>
            </a:r>
          </a:p>
          <a:p>
            <a:pPr lvl="1" eaLnBrk="1" latinLnBrk="0" hangingPunct="1"/>
            <a:r>
              <a:rPr lang="en-US" dirty="0"/>
              <a:t>Second level</a:t>
            </a:r>
          </a:p>
          <a:p>
            <a:pPr lvl="2" eaLnBrk="1" latinLnBrk="0" hangingPunct="1"/>
            <a:r>
              <a:rPr lang="en-US" dirty="0"/>
              <a:t>Third level</a:t>
            </a:r>
          </a:p>
          <a:p>
            <a:pPr lvl="3" eaLnBrk="1" latinLnBrk="0" hangingPunct="1"/>
            <a:r>
              <a:rPr lang="en-US" dirty="0"/>
              <a:t>Fourth level</a:t>
            </a:r>
          </a:p>
          <a:p>
            <a:pPr lvl="4" eaLnBrk="1" latinLnBrk="0" hangingPunct="1"/>
            <a:r>
              <a:rPr lang="en-US" dirty="0"/>
              <a:t>Fifth level</a:t>
            </a:r>
            <a:endParaRPr kumimoji="0" lang="en-US" dirty="0"/>
          </a:p>
        </p:txBody>
      </p:sp>
      <p:sp>
        <p:nvSpPr>
          <p:cNvPr id="5" name="Footer Placeholder 4"/>
          <p:cNvSpPr>
            <a:spLocks noGrp="1"/>
          </p:cNvSpPr>
          <p:nvPr>
            <p:ph type="ftr" sz="quarter" idx="11"/>
          </p:nvPr>
        </p:nvSpPr>
        <p:spPr/>
        <p:txBody>
          <a:bodyPr/>
          <a:lstStyle/>
          <a:p>
            <a:r>
              <a:rPr lang="en-US"/>
              <a:t>© analyticstensor.com</a:t>
            </a:r>
            <a:endParaRPr lang="en-US" dirty="0"/>
          </a:p>
        </p:txBody>
      </p:sp>
      <p:sp>
        <p:nvSpPr>
          <p:cNvPr id="4" name="Date Placeholder 3"/>
          <p:cNvSpPr>
            <a:spLocks noGrp="1"/>
          </p:cNvSpPr>
          <p:nvPr>
            <p:ph type="dt" sz="half" idx="10"/>
          </p:nvPr>
        </p:nvSpPr>
        <p:spPr/>
        <p:txBody>
          <a:bodyPr/>
          <a:lstStyle/>
          <a:p>
            <a:fld id="{38EABB6B-A282-6D47-85A6-0094C427388E}" type="datetime1">
              <a:rPr lang="en-US" smtClean="0"/>
              <a:t>10/17/20</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2978088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lvl1pPr>
              <a:defRPr/>
            </a:lvl1pPr>
            <a:lvl5pPr>
              <a:defRPr/>
            </a:lvl5pPr>
            <a:lvl6pPr>
              <a:defRPr/>
            </a:lvl6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5" name="Footer Placeholder 4"/>
          <p:cNvSpPr>
            <a:spLocks noGrp="1"/>
          </p:cNvSpPr>
          <p:nvPr>
            <p:ph type="ftr" sz="quarter" idx="11"/>
          </p:nvPr>
        </p:nvSpPr>
        <p:spPr/>
        <p:txBody>
          <a:bodyPr/>
          <a:lstStyle/>
          <a:p>
            <a:r>
              <a:rPr lang="en-US"/>
              <a:t>© analyticstensor.com</a:t>
            </a:r>
            <a:endParaRPr lang="en-US" dirty="0"/>
          </a:p>
        </p:txBody>
      </p:sp>
      <p:sp>
        <p:nvSpPr>
          <p:cNvPr id="4" name="Date Placeholder 3"/>
          <p:cNvSpPr>
            <a:spLocks noGrp="1"/>
          </p:cNvSpPr>
          <p:nvPr>
            <p:ph type="dt" sz="half" idx="10"/>
          </p:nvPr>
        </p:nvSpPr>
        <p:spPr/>
        <p:txBody>
          <a:bodyPr/>
          <a:lstStyle/>
          <a:p>
            <a:fld id="{6DC9B573-9A11-FB48-BAAE-200795DBE064}" type="datetime1">
              <a:rPr lang="en-US" smtClean="0"/>
              <a:t>10/17/20</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594303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968322"/>
            <a:ext cx="10363200" cy="1362075"/>
          </a:xfrm>
        </p:spPr>
        <p:txBody>
          <a:bodyPr anchor="b">
            <a:noAutofit/>
          </a:bodyPr>
          <a:lstStyle>
            <a:lvl1pPr algn="l">
              <a:buNone/>
              <a:defRPr sz="4300" b="1" cap="none" baseline="0">
                <a:ln w="12700">
                  <a:solidFill>
                    <a:schemeClr val="accent2">
                      <a:shade val="90000"/>
                      <a:satMod val="150000"/>
                    </a:schemeClr>
                  </a:solidFill>
                </a:ln>
                <a:solidFill>
                  <a:schemeClr val="accent2"/>
                </a:solidFill>
                <a:effectLst/>
              </a:defRPr>
            </a:lvl1pPr>
          </a:lstStyle>
          <a:p>
            <a:r>
              <a:rPr kumimoji="0" lang="en-US"/>
              <a:t>Click to edit Master title style</a:t>
            </a:r>
            <a:endParaRPr kumimoji="0" lang="en-US" dirty="0"/>
          </a:p>
        </p:txBody>
      </p:sp>
      <p:sp>
        <p:nvSpPr>
          <p:cNvPr id="3" name="Text Placeholder 2"/>
          <p:cNvSpPr>
            <a:spLocks noGrp="1"/>
          </p:cNvSpPr>
          <p:nvPr>
            <p:ph type="body" idx="1"/>
          </p:nvPr>
        </p:nvSpPr>
        <p:spPr>
          <a:xfrm>
            <a:off x="963084" y="3367088"/>
            <a:ext cx="103632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Edit Master text styles</a:t>
            </a:r>
          </a:p>
        </p:txBody>
      </p:sp>
      <p:sp>
        <p:nvSpPr>
          <p:cNvPr id="5" name="Footer Placeholder 4"/>
          <p:cNvSpPr>
            <a:spLocks noGrp="1"/>
          </p:cNvSpPr>
          <p:nvPr>
            <p:ph type="ftr" sz="quarter" idx="11"/>
          </p:nvPr>
        </p:nvSpPr>
        <p:spPr/>
        <p:txBody>
          <a:bodyPr/>
          <a:lstStyle/>
          <a:p>
            <a:r>
              <a:rPr lang="en-US"/>
              <a:t>© analyticstensor.com</a:t>
            </a:r>
            <a:endParaRPr lang="en-US" dirty="0"/>
          </a:p>
        </p:txBody>
      </p:sp>
      <p:sp>
        <p:nvSpPr>
          <p:cNvPr id="4" name="Date Placeholder 3"/>
          <p:cNvSpPr>
            <a:spLocks noGrp="1"/>
          </p:cNvSpPr>
          <p:nvPr>
            <p:ph type="dt" sz="half" idx="10"/>
          </p:nvPr>
        </p:nvSpPr>
        <p:spPr/>
        <p:txBody>
          <a:bodyPr/>
          <a:lstStyle/>
          <a:p>
            <a:fld id="{2A95266D-4257-BE44-800A-0E56D201E337}" type="datetime1">
              <a:rPr lang="en-US" smtClean="0"/>
              <a:t>10/17/20</a:t>
            </a:fld>
            <a:endParaRPr lang="en-US" dirty="0"/>
          </a:p>
        </p:txBody>
      </p:sp>
      <p:sp>
        <p:nvSpPr>
          <p:cNvPr id="6" name="Slide Number Placeholder 5"/>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270512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609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4" name="Content Placeholder 3"/>
          <p:cNvSpPr>
            <a:spLocks noGrp="1"/>
          </p:cNvSpPr>
          <p:nvPr>
            <p:ph sz="half" idx="2"/>
          </p:nvPr>
        </p:nvSpPr>
        <p:spPr>
          <a:xfrm>
            <a:off x="6197600" y="2249425"/>
            <a:ext cx="5384800" cy="4341875"/>
          </a:xfrm>
        </p:spPr>
        <p:txBody>
          <a:bodyPr/>
          <a:lstStyle>
            <a:lvl1pPr>
              <a:defRPr sz="2000"/>
            </a:lvl1pPr>
            <a:lvl2pPr>
              <a:defRPr sz="1900"/>
            </a:lvl2pPr>
            <a:lvl3pPr>
              <a:defRPr sz="1800"/>
            </a:lvl3pPr>
            <a:lvl4pPr>
              <a:defRPr sz="1800"/>
            </a:lvl4pPr>
            <a:lvl5pPr>
              <a:defRPr sz="18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6" name="Footer Placeholder 5"/>
          <p:cNvSpPr>
            <a:spLocks noGrp="1"/>
          </p:cNvSpPr>
          <p:nvPr>
            <p:ph type="ftr" sz="quarter" idx="11"/>
          </p:nvPr>
        </p:nvSpPr>
        <p:spPr/>
        <p:txBody>
          <a:bodyPr/>
          <a:lstStyle/>
          <a:p>
            <a:r>
              <a:rPr lang="en-US"/>
              <a:t>© analyticstensor.com</a:t>
            </a:r>
            <a:endParaRPr lang="en-US" dirty="0"/>
          </a:p>
        </p:txBody>
      </p:sp>
      <p:sp>
        <p:nvSpPr>
          <p:cNvPr id="5" name="Date Placeholder 4"/>
          <p:cNvSpPr>
            <a:spLocks noGrp="1"/>
          </p:cNvSpPr>
          <p:nvPr>
            <p:ph type="dt" sz="half" idx="10"/>
          </p:nvPr>
        </p:nvSpPr>
        <p:spPr/>
        <p:txBody>
          <a:bodyPr/>
          <a:lstStyle/>
          <a:p>
            <a:fld id="{436A0365-5F9F-0142-9908-0A614A1E8A07}" type="datetime1">
              <a:rPr lang="en-US" smtClean="0"/>
              <a:t>10/17/20</a:t>
            </a:fld>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446445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0" orient="horz" pos="2160" userDrawn="1">
          <p15:clr>
            <a:srgbClr val="FBAE40"/>
          </p15:clr>
        </p15:guide>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8000" y="1143000"/>
            <a:ext cx="11176000" cy="1069848"/>
          </a:xfrm>
        </p:spPr>
        <p:txBody>
          <a:bodyPr anchor="ctr"/>
          <a:lstStyle>
            <a:lvl1pPr>
              <a:defRPr sz="4000" b="0" i="0" cap="none" baseline="0"/>
            </a:lvl1pPr>
          </a:lstStyle>
          <a:p>
            <a:r>
              <a:rPr kumimoji="0" lang="en-US"/>
              <a:t>Click to edit Master title style</a:t>
            </a:r>
          </a:p>
        </p:txBody>
      </p:sp>
      <p:sp>
        <p:nvSpPr>
          <p:cNvPr id="3" name="Text Placeholder 2"/>
          <p:cNvSpPr>
            <a:spLocks noGrp="1"/>
          </p:cNvSpPr>
          <p:nvPr>
            <p:ph type="body" idx="1"/>
          </p:nvPr>
        </p:nvSpPr>
        <p:spPr>
          <a:xfrm>
            <a:off x="508000" y="2244970"/>
            <a:ext cx="5388864"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5" name="Content Placeholder 4"/>
          <p:cNvSpPr>
            <a:spLocks noGrp="1"/>
          </p:cNvSpPr>
          <p:nvPr>
            <p:ph sz="quarter" idx="2"/>
          </p:nvPr>
        </p:nvSpPr>
        <p:spPr>
          <a:xfrm>
            <a:off x="508000" y="2708519"/>
            <a:ext cx="5388864"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4" name="Text Placeholder 3"/>
          <p:cNvSpPr>
            <a:spLocks noGrp="1"/>
          </p:cNvSpPr>
          <p:nvPr>
            <p:ph type="body" sz="half" idx="3"/>
          </p:nvPr>
        </p:nvSpPr>
        <p:spPr>
          <a:xfrm>
            <a:off x="6294968" y="2244970"/>
            <a:ext cx="5389033" cy="457200"/>
          </a:xfrm>
          <a:solidFill>
            <a:schemeClr val="accent2">
              <a:lumMod val="60000"/>
              <a:lumOff val="4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Edit Master text styles</a:t>
            </a:r>
          </a:p>
        </p:txBody>
      </p:sp>
      <p:sp>
        <p:nvSpPr>
          <p:cNvPr id="6" name="Content Placeholder 5"/>
          <p:cNvSpPr>
            <a:spLocks noGrp="1"/>
          </p:cNvSpPr>
          <p:nvPr>
            <p:ph sz="quarter" idx="4"/>
          </p:nvPr>
        </p:nvSpPr>
        <p:spPr>
          <a:xfrm>
            <a:off x="6291073" y="2708519"/>
            <a:ext cx="5389033"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28" name="Footer Placeholder 27"/>
          <p:cNvSpPr>
            <a:spLocks noGrp="1"/>
          </p:cNvSpPr>
          <p:nvPr>
            <p:ph type="ftr" sz="quarter" idx="12"/>
          </p:nvPr>
        </p:nvSpPr>
        <p:spPr/>
        <p:txBody>
          <a:bodyPr rtlCol="0"/>
          <a:lstStyle/>
          <a:p>
            <a:r>
              <a:rPr lang="en-US"/>
              <a:t>© analyticstensor.com</a:t>
            </a:r>
            <a:endParaRPr lang="en-US" dirty="0"/>
          </a:p>
        </p:txBody>
      </p:sp>
      <p:sp>
        <p:nvSpPr>
          <p:cNvPr id="26" name="Date Placeholder 25"/>
          <p:cNvSpPr>
            <a:spLocks noGrp="1"/>
          </p:cNvSpPr>
          <p:nvPr>
            <p:ph type="dt" sz="half" idx="10"/>
          </p:nvPr>
        </p:nvSpPr>
        <p:spPr/>
        <p:txBody>
          <a:bodyPr rtlCol="0"/>
          <a:lstStyle/>
          <a:p>
            <a:fld id="{E80A8CA0-D677-2C47-A626-551C08AFC2E3}" type="datetime1">
              <a:rPr lang="en-US" smtClean="0"/>
              <a:t>10/17/20</a:t>
            </a:fld>
            <a:endParaRPr lang="en-US" dirty="0"/>
          </a:p>
        </p:txBody>
      </p:sp>
      <p:sp>
        <p:nvSpPr>
          <p:cNvPr id="27" name="Slide Number Placeholder 26"/>
          <p:cNvSpPr>
            <a:spLocks noGrp="1"/>
          </p:cNvSpPr>
          <p:nvPr>
            <p:ph type="sldNum" sz="quarter" idx="11"/>
          </p:nvPr>
        </p:nvSpPr>
        <p:spPr/>
        <p:txBody>
          <a:bodyPr rtlCol="0"/>
          <a:lstStyle/>
          <a:p>
            <a:fld id="{401CF334-2D5C-4859-84A6-CA7E6E43FAEB}" type="slidenum">
              <a:rPr lang="en-US" smtClean="0"/>
              <a:t>‹#›</a:t>
            </a:fld>
            <a:endParaRPr lang="en-US" dirty="0"/>
          </a:p>
        </p:txBody>
      </p:sp>
    </p:spTree>
    <p:extLst>
      <p:ext uri="{BB962C8B-B14F-4D97-AF65-F5344CB8AC3E}">
        <p14:creationId xmlns:p14="http://schemas.microsoft.com/office/powerpoint/2010/main" val="370716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1143000"/>
            <a:ext cx="10972800" cy="1069848"/>
          </a:xfrm>
        </p:spPr>
        <p:txBody>
          <a:bodyPr anchor="ctr"/>
          <a:lstStyle>
            <a:lvl1pPr>
              <a:defRPr sz="4000">
                <a:solidFill>
                  <a:schemeClr val="tx2"/>
                </a:solidFill>
              </a:defRPr>
            </a:lvl1pPr>
          </a:lstStyle>
          <a:p>
            <a:r>
              <a:rPr kumimoji="0" lang="en-US"/>
              <a:t>Click to edit Master title style</a:t>
            </a:r>
          </a:p>
        </p:txBody>
      </p:sp>
      <p:sp>
        <p:nvSpPr>
          <p:cNvPr id="4" name="Footer Placeholder 3"/>
          <p:cNvSpPr>
            <a:spLocks noGrp="1"/>
          </p:cNvSpPr>
          <p:nvPr>
            <p:ph type="ftr" sz="quarter" idx="11"/>
          </p:nvPr>
        </p:nvSpPr>
        <p:spPr>
          <a:xfrm>
            <a:off x="7010400" y="612648"/>
            <a:ext cx="1767840" cy="457200"/>
          </a:xfrm>
        </p:spPr>
        <p:txBody>
          <a:bodyPr/>
          <a:lstStyle/>
          <a:p>
            <a:r>
              <a:rPr lang="en-US"/>
              <a:t>© analyticstensor.com</a:t>
            </a:r>
            <a:endParaRPr lang="en-US" dirty="0"/>
          </a:p>
        </p:txBody>
      </p:sp>
      <p:sp>
        <p:nvSpPr>
          <p:cNvPr id="3" name="Date Placeholder 2"/>
          <p:cNvSpPr>
            <a:spLocks noGrp="1"/>
          </p:cNvSpPr>
          <p:nvPr>
            <p:ph type="dt" sz="half" idx="10"/>
          </p:nvPr>
        </p:nvSpPr>
        <p:spPr>
          <a:xfrm>
            <a:off x="8778240" y="612648"/>
            <a:ext cx="1276352" cy="457200"/>
          </a:xfrm>
        </p:spPr>
        <p:txBody>
          <a:bodyPr/>
          <a:lstStyle/>
          <a:p>
            <a:fld id="{7B1A1615-E6A7-F747-8FC9-E12ACB994103}" type="datetime1">
              <a:rPr lang="en-US" smtClean="0"/>
              <a:t>10/17/20</a:t>
            </a:fld>
            <a:endParaRPr lang="en-US" dirty="0"/>
          </a:p>
        </p:txBody>
      </p:sp>
      <p:sp>
        <p:nvSpPr>
          <p:cNvPr id="5" name="Slide Number Placeholder 4"/>
          <p:cNvSpPr>
            <a:spLocks noGrp="1"/>
          </p:cNvSpPr>
          <p:nvPr>
            <p:ph type="sldNum" sz="quarter" idx="12"/>
          </p:nvPr>
        </p:nvSpPr>
        <p:spPr>
          <a:xfrm>
            <a:off x="10899648" y="2272"/>
            <a:ext cx="1016000" cy="365760"/>
          </a:xfrm>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3821952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 analyticstensor.com</a:t>
            </a:r>
            <a:endParaRPr lang="en-US" dirty="0"/>
          </a:p>
        </p:txBody>
      </p:sp>
      <p:sp>
        <p:nvSpPr>
          <p:cNvPr id="2" name="Date Placeholder 1"/>
          <p:cNvSpPr>
            <a:spLocks noGrp="1"/>
          </p:cNvSpPr>
          <p:nvPr>
            <p:ph type="dt" sz="half" idx="10"/>
          </p:nvPr>
        </p:nvSpPr>
        <p:spPr/>
        <p:txBody>
          <a:bodyPr/>
          <a:lstStyle/>
          <a:p>
            <a:fld id="{773D35D7-65ED-6B47-8157-8EA1DD37F89D}" type="datetime1">
              <a:rPr lang="en-US" smtClean="0"/>
              <a:t>10/17/20</a:t>
            </a:fld>
            <a:endParaRPr lang="en-US" dirty="0"/>
          </a:p>
        </p:txBody>
      </p:sp>
      <p:sp>
        <p:nvSpPr>
          <p:cNvPr id="4" name="Slide Number Placeholder 3"/>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113569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37995" y="1101970"/>
            <a:ext cx="4511040" cy="877824"/>
          </a:xfrm>
        </p:spPr>
        <p:txBody>
          <a:bodyPr anchor="b"/>
          <a:lstStyle>
            <a:lvl1pPr algn="l">
              <a:buNone/>
              <a:defRPr sz="1800" b="1"/>
            </a:lvl1pPr>
          </a:lstStyle>
          <a:p>
            <a:r>
              <a:rPr kumimoji="0" lang="en-US" dirty="0"/>
              <a:t>Edit Master title style</a:t>
            </a:r>
          </a:p>
        </p:txBody>
      </p:sp>
      <p:sp>
        <p:nvSpPr>
          <p:cNvPr id="4" name="Content Placeholder 3"/>
          <p:cNvSpPr>
            <a:spLocks noGrp="1"/>
          </p:cNvSpPr>
          <p:nvPr>
            <p:ph sz="half" idx="1"/>
          </p:nvPr>
        </p:nvSpPr>
        <p:spPr>
          <a:xfrm>
            <a:off x="203200" y="776287"/>
            <a:ext cx="6803136" cy="5805083"/>
          </a:xfrm>
        </p:spPr>
        <p:txBody>
          <a:bodyPr/>
          <a:lstStyle>
            <a:lvl1pPr>
              <a:defRPr sz="3200"/>
            </a:lvl1pPr>
            <a:lvl2pPr>
              <a:defRPr sz="2800"/>
            </a:lvl2pPr>
            <a:lvl3pPr>
              <a:defRPr sz="2400"/>
            </a:lvl3pPr>
            <a:lvl4pPr>
              <a:defRPr sz="2000"/>
            </a:lvl4pPr>
            <a:lvl5pPr>
              <a:defRPr sz="2000"/>
            </a:lvl5pPr>
          </a:lstStyle>
          <a:p>
            <a:pPr lvl="0" eaLnBrk="1" latinLnBrk="0" hangingPunct="1"/>
            <a:r>
              <a:rPr lang="en-US"/>
              <a:t>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3" name="Text Placeholder 2"/>
          <p:cNvSpPr>
            <a:spLocks noGrp="1"/>
          </p:cNvSpPr>
          <p:nvPr>
            <p:ph type="body" idx="2"/>
          </p:nvPr>
        </p:nvSpPr>
        <p:spPr>
          <a:xfrm>
            <a:off x="7137995" y="2010727"/>
            <a:ext cx="4511040" cy="4580573"/>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Edit Master text styles</a:t>
            </a:r>
          </a:p>
        </p:txBody>
      </p:sp>
      <p:sp>
        <p:nvSpPr>
          <p:cNvPr id="6" name="Footer Placeholder 5"/>
          <p:cNvSpPr>
            <a:spLocks noGrp="1"/>
          </p:cNvSpPr>
          <p:nvPr>
            <p:ph type="ftr" sz="quarter" idx="11"/>
          </p:nvPr>
        </p:nvSpPr>
        <p:spPr/>
        <p:txBody>
          <a:bodyPr/>
          <a:lstStyle/>
          <a:p>
            <a:r>
              <a:rPr lang="en-US"/>
              <a:t>© analyticstensor.com</a:t>
            </a:r>
            <a:endParaRPr lang="en-US" dirty="0"/>
          </a:p>
        </p:txBody>
      </p:sp>
      <p:sp>
        <p:nvSpPr>
          <p:cNvPr id="5" name="Date Placeholder 4"/>
          <p:cNvSpPr>
            <a:spLocks noGrp="1"/>
          </p:cNvSpPr>
          <p:nvPr>
            <p:ph type="dt" sz="half" idx="10"/>
          </p:nvPr>
        </p:nvSpPr>
        <p:spPr/>
        <p:txBody>
          <a:bodyPr/>
          <a:lstStyle/>
          <a:p>
            <a:fld id="{1BE6DCFB-C8EA-D146-BA4B-AC344F4788DE}" type="datetime1">
              <a:rPr lang="en-US" smtClean="0"/>
              <a:t>10/17/20</a:t>
            </a:fld>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49868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53913" y="1109161"/>
            <a:ext cx="782404" cy="4681637"/>
          </a:xfrm>
        </p:spPr>
        <p:txBody>
          <a:bodyPr vert="vert270" lIns="45720" tIns="0" rIns="45720" anchor="t"/>
          <a:lstStyle>
            <a:lvl1pPr algn="ctr">
              <a:buNone/>
              <a:defRPr sz="2000" b="1"/>
            </a:lvl1pPr>
          </a:lstStyle>
          <a:p>
            <a:r>
              <a:rPr kumimoji="0"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538228" y="1143000"/>
            <a:ext cx="6096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8117924" y="3274309"/>
            <a:ext cx="34544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Edit Master text styles</a:t>
            </a:r>
          </a:p>
        </p:txBody>
      </p:sp>
      <p:sp>
        <p:nvSpPr>
          <p:cNvPr id="6" name="Footer Placeholder 5"/>
          <p:cNvSpPr>
            <a:spLocks noGrp="1"/>
          </p:cNvSpPr>
          <p:nvPr>
            <p:ph type="ftr" sz="quarter" idx="11"/>
          </p:nvPr>
        </p:nvSpPr>
        <p:spPr/>
        <p:txBody>
          <a:bodyPr/>
          <a:lstStyle/>
          <a:p>
            <a:r>
              <a:rPr lang="en-US"/>
              <a:t>© analyticstensor.com</a:t>
            </a:r>
            <a:endParaRPr lang="en-US" dirty="0"/>
          </a:p>
        </p:txBody>
      </p:sp>
      <p:sp>
        <p:nvSpPr>
          <p:cNvPr id="5" name="Date Placeholder 4"/>
          <p:cNvSpPr>
            <a:spLocks noGrp="1"/>
          </p:cNvSpPr>
          <p:nvPr>
            <p:ph type="dt" sz="half" idx="10"/>
          </p:nvPr>
        </p:nvSpPr>
        <p:spPr/>
        <p:txBody>
          <a:bodyPr/>
          <a:lstStyle/>
          <a:p>
            <a:fld id="{1B977ACF-554D-CA4A-B853-D2B46A0A3345}" type="datetime1">
              <a:rPr lang="en-US" smtClean="0"/>
              <a:t>10/17/20</a:t>
            </a:fld>
            <a:endParaRPr lang="en-US" dirty="0"/>
          </a:p>
        </p:txBody>
      </p:sp>
      <p:sp>
        <p:nvSpPr>
          <p:cNvPr id="7" name="Slide Number Placeholder 6"/>
          <p:cNvSpPr>
            <a:spLocks noGrp="1"/>
          </p:cNvSpPr>
          <p:nvPr>
            <p:ph type="sldNum" sz="quarter" idx="12"/>
          </p:nvPr>
        </p:nvSpPr>
        <p:spPr/>
        <p:txBody>
          <a:bodyPr/>
          <a:lstStyle/>
          <a:p>
            <a:fld id="{401CF334-2D5C-4859-84A6-CA7E6E43FAEB}" type="slidenum">
              <a:rPr lang="en-US" smtClean="0"/>
              <a:t>‹#›</a:t>
            </a:fld>
            <a:endParaRPr lang="en-US" dirty="0"/>
          </a:p>
        </p:txBody>
      </p:sp>
    </p:spTree>
    <p:extLst>
      <p:ext uri="{BB962C8B-B14F-4D97-AF65-F5344CB8AC3E}">
        <p14:creationId xmlns:p14="http://schemas.microsoft.com/office/powerpoint/2010/main" val="1883619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Rectangle 27"/>
          <p:cNvSpPr/>
          <p:nvPr/>
        </p:nvSpPr>
        <p:spPr>
          <a:xfrm>
            <a:off x="1" y="366819"/>
            <a:ext cx="12192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9" name="Rectangle 28"/>
          <p:cNvSpPr/>
          <p:nvPr/>
        </p:nvSpPr>
        <p:spPr>
          <a:xfrm>
            <a:off x="0" y="-1"/>
            <a:ext cx="12192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0" name="Rectangle 29"/>
          <p:cNvSpPr/>
          <p:nvPr/>
        </p:nvSpPr>
        <p:spPr>
          <a:xfrm>
            <a:off x="1" y="308277"/>
            <a:ext cx="12192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1" name="Rectangle 30"/>
          <p:cNvSpPr/>
          <p:nvPr/>
        </p:nvSpPr>
        <p:spPr>
          <a:xfrm flipV="1">
            <a:off x="7213577" y="360247"/>
            <a:ext cx="4978425"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2" name="Rectangle 31"/>
          <p:cNvSpPr/>
          <p:nvPr/>
        </p:nvSpPr>
        <p:spPr>
          <a:xfrm flipV="1">
            <a:off x="7213601" y="440113"/>
            <a:ext cx="49784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3" name="Rounded Rectangle 32"/>
          <p:cNvSpPr/>
          <p:nvPr/>
        </p:nvSpPr>
        <p:spPr bwMode="white">
          <a:xfrm>
            <a:off x="7209785" y="497504"/>
            <a:ext cx="408432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useBgFill="1">
        <p:nvSpPr>
          <p:cNvPr id="34" name="Rounded Rectangle 33"/>
          <p:cNvSpPr/>
          <p:nvPr/>
        </p:nvSpPr>
        <p:spPr bwMode="white">
          <a:xfrm>
            <a:off x="9831528" y="588943"/>
            <a:ext cx="21336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5" name="Rectangle 34"/>
          <p:cNvSpPr/>
          <p:nvPr/>
        </p:nvSpPr>
        <p:spPr bwMode="invGray">
          <a:xfrm>
            <a:off x="12113288" y="-2001"/>
            <a:ext cx="76835"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6" name="Rectangle 35"/>
          <p:cNvSpPr/>
          <p:nvPr/>
        </p:nvSpPr>
        <p:spPr bwMode="invGray">
          <a:xfrm>
            <a:off x="12059308" y="-2001"/>
            <a:ext cx="3657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7" name="Rectangle 36"/>
          <p:cNvSpPr/>
          <p:nvPr/>
        </p:nvSpPr>
        <p:spPr bwMode="invGray">
          <a:xfrm>
            <a:off x="12033904" y="-2001"/>
            <a:ext cx="12192"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8" name="Rectangle 37"/>
          <p:cNvSpPr/>
          <p:nvPr/>
        </p:nvSpPr>
        <p:spPr bwMode="invGray">
          <a:xfrm>
            <a:off x="11967231" y="-2001"/>
            <a:ext cx="36576"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39" name="Rectangle 38"/>
          <p:cNvSpPr/>
          <p:nvPr/>
        </p:nvSpPr>
        <p:spPr bwMode="invGray">
          <a:xfrm>
            <a:off x="11887569" y="380"/>
            <a:ext cx="73152"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40" name="Rectangle 39"/>
          <p:cNvSpPr/>
          <p:nvPr/>
        </p:nvSpPr>
        <p:spPr bwMode="invGray">
          <a:xfrm>
            <a:off x="11831300" y="380"/>
            <a:ext cx="12192"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dirty="0"/>
          </a:p>
        </p:txBody>
      </p:sp>
      <p:sp>
        <p:nvSpPr>
          <p:cNvPr id="22" name="Title Placeholder 21"/>
          <p:cNvSpPr>
            <a:spLocks noGrp="1"/>
          </p:cNvSpPr>
          <p:nvPr>
            <p:ph type="title"/>
          </p:nvPr>
        </p:nvSpPr>
        <p:spPr>
          <a:xfrm>
            <a:off x="609600" y="1143000"/>
            <a:ext cx="10972800" cy="1066800"/>
          </a:xfrm>
          <a:prstGeom prst="rect">
            <a:avLst/>
          </a:prstGeom>
        </p:spPr>
        <p:txBody>
          <a:bodyPr vert="horz" anchor="ctr">
            <a:normAutofit/>
          </a:bodyPr>
          <a:lstStyle/>
          <a:p>
            <a:r>
              <a:rPr kumimoji="0" lang="en-US"/>
              <a:t>Click to edit Master title style</a:t>
            </a:r>
            <a:endParaRPr kumimoji="0" lang="en-US" dirty="0"/>
          </a:p>
        </p:txBody>
      </p:sp>
      <p:sp>
        <p:nvSpPr>
          <p:cNvPr id="13" name="Text Placeholder 12"/>
          <p:cNvSpPr>
            <a:spLocks noGrp="1"/>
          </p:cNvSpPr>
          <p:nvPr>
            <p:ph type="body" idx="1"/>
          </p:nvPr>
        </p:nvSpPr>
        <p:spPr>
          <a:xfrm>
            <a:off x="609600" y="2249424"/>
            <a:ext cx="10972800" cy="4325112"/>
          </a:xfrm>
          <a:prstGeom prst="rect">
            <a:avLst/>
          </a:prstGeom>
        </p:spPr>
        <p:txBody>
          <a:bodyPr vert="horz">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p:cNvSpPr>
            <a:spLocks noGrp="1"/>
          </p:cNvSpPr>
          <p:nvPr>
            <p:ph type="ftr" sz="quarter" idx="3"/>
          </p:nvPr>
        </p:nvSpPr>
        <p:spPr>
          <a:xfrm>
            <a:off x="7010400" y="612648"/>
            <a:ext cx="1767840" cy="457200"/>
          </a:xfrm>
          <a:prstGeom prst="rect">
            <a:avLst/>
          </a:prstGeom>
        </p:spPr>
        <p:txBody>
          <a:bodyPr vert="horz"/>
          <a:lstStyle>
            <a:lvl1pPr algn="r" eaLnBrk="1" latinLnBrk="0" hangingPunct="1">
              <a:defRPr kumimoji="0" sz="1100">
                <a:solidFill>
                  <a:schemeClr val="accent2">
                    <a:lumMod val="75000"/>
                  </a:schemeClr>
                </a:solidFill>
              </a:defRPr>
            </a:lvl1pPr>
          </a:lstStyle>
          <a:p>
            <a:r>
              <a:rPr lang="en-US"/>
              <a:t>© analyticstensor.com</a:t>
            </a:r>
            <a:endParaRPr lang="en-US" dirty="0"/>
          </a:p>
        </p:txBody>
      </p:sp>
      <p:sp>
        <p:nvSpPr>
          <p:cNvPr id="14" name="Date Placeholder 13"/>
          <p:cNvSpPr>
            <a:spLocks noGrp="1"/>
          </p:cNvSpPr>
          <p:nvPr>
            <p:ph type="dt" sz="half" idx="2"/>
          </p:nvPr>
        </p:nvSpPr>
        <p:spPr>
          <a:xfrm>
            <a:off x="8782048" y="612648"/>
            <a:ext cx="1276352" cy="457200"/>
          </a:xfrm>
          <a:prstGeom prst="rect">
            <a:avLst/>
          </a:prstGeom>
        </p:spPr>
        <p:txBody>
          <a:bodyPr vert="horz"/>
          <a:lstStyle>
            <a:lvl1pPr algn="l" eaLnBrk="1" latinLnBrk="0" hangingPunct="1">
              <a:defRPr kumimoji="0" sz="1100">
                <a:solidFill>
                  <a:schemeClr val="accent2">
                    <a:lumMod val="75000"/>
                  </a:schemeClr>
                </a:solidFill>
              </a:defRPr>
            </a:lvl1pPr>
          </a:lstStyle>
          <a:p>
            <a:fld id="{9A1E69B8-2F68-6D47-BA49-3448B309C4E8}" type="datetime1">
              <a:rPr lang="en-US" smtClean="0"/>
              <a:t>10/17/20</a:t>
            </a:fld>
            <a:endParaRPr lang="en-US" dirty="0"/>
          </a:p>
        </p:txBody>
      </p:sp>
      <p:sp>
        <p:nvSpPr>
          <p:cNvPr id="23" name="Slide Number Placeholder 22"/>
          <p:cNvSpPr>
            <a:spLocks noGrp="1"/>
          </p:cNvSpPr>
          <p:nvPr>
            <p:ph type="sldNum" sz="quarter" idx="4"/>
          </p:nvPr>
        </p:nvSpPr>
        <p:spPr>
          <a:xfrm>
            <a:off x="10899648" y="2272"/>
            <a:ext cx="1016000" cy="365760"/>
          </a:xfrm>
          <a:prstGeom prst="rect">
            <a:avLst/>
          </a:prstGeom>
        </p:spPr>
        <p:txBody>
          <a:bodyPr vert="horz" anchor="b"/>
          <a:lstStyle>
            <a:lvl1pPr algn="r" eaLnBrk="1" latinLnBrk="0" hangingPunct="1">
              <a:defRPr kumimoji="0" sz="1800">
                <a:solidFill>
                  <a:srgbClr val="FFFFFF"/>
                </a:solidFill>
              </a:defRPr>
            </a:lvl1pPr>
          </a:lstStyle>
          <a:p>
            <a:fld id="{401CF334-2D5C-4859-84A6-CA7E6E43FAEB}" type="slidenum">
              <a:rPr lang="en-US" smtClean="0"/>
              <a:t>‹#›</a:t>
            </a:fld>
            <a:endParaRPr lang="en-US" dirty="0"/>
          </a:p>
        </p:txBody>
      </p:sp>
    </p:spTree>
    <p:extLst>
      <p:ext uri="{BB962C8B-B14F-4D97-AF65-F5344CB8AC3E}">
        <p14:creationId xmlns:p14="http://schemas.microsoft.com/office/powerpoint/2010/main" val="213217172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lumMod val="75000"/>
          </a:schemeClr>
        </a:buClr>
        <a:buFont typeface="Georgia"/>
        <a:buChar char="•"/>
        <a:defRPr kumimoji="0" sz="2800" kern="1200">
          <a:solidFill>
            <a:schemeClr val="tx2"/>
          </a:solidFill>
          <a:latin typeface="+mn-lt"/>
          <a:ea typeface="+mn-ea"/>
          <a:cs typeface="+mn-cs"/>
        </a:defRPr>
      </a:lvl1pPr>
      <a:lvl2pPr marL="658368" indent="-246888" algn="l" rtl="0" eaLnBrk="1" latinLnBrk="0" hangingPunct="1">
        <a:spcBef>
          <a:spcPts val="300"/>
        </a:spcBef>
        <a:buClr>
          <a:schemeClr val="accent2">
            <a:lumMod val="75000"/>
          </a:schemeClr>
        </a:buClr>
        <a:buFont typeface="Georgia"/>
        <a:buChar char="▫"/>
        <a:defRPr kumimoji="0" sz="2600" kern="1200">
          <a:solidFill>
            <a:schemeClr val="tx2"/>
          </a:solidFill>
          <a:latin typeface="+mn-lt"/>
          <a:ea typeface="+mn-ea"/>
          <a:cs typeface="+mn-cs"/>
        </a:defRPr>
      </a:lvl2pPr>
      <a:lvl3pPr marL="923544" indent="-219456" algn="l" rtl="0" eaLnBrk="1" latinLnBrk="0" hangingPunct="1">
        <a:spcBef>
          <a:spcPts val="300"/>
        </a:spcBef>
        <a:buClr>
          <a:schemeClr val="accent1">
            <a:lumMod val="50000"/>
          </a:schemeClr>
        </a:buClr>
        <a:buFont typeface="Wingdings 2" panose="05020102010507070707" pitchFamily="18" charset="2"/>
        <a:buChar char=""/>
        <a:defRPr kumimoji="0" sz="2400" kern="1200">
          <a:solidFill>
            <a:schemeClr val="tx2"/>
          </a:solidFill>
          <a:latin typeface="+mn-lt"/>
          <a:ea typeface="+mn-ea"/>
          <a:cs typeface="+mn-cs"/>
        </a:defRPr>
      </a:lvl3pPr>
      <a:lvl4pPr marL="1179576" indent="-201168" algn="l" rtl="0" eaLnBrk="1" latinLnBrk="0" hangingPunct="1">
        <a:spcBef>
          <a:spcPts val="300"/>
        </a:spcBef>
        <a:buClr>
          <a:schemeClr val="accent1">
            <a:lumMod val="50000"/>
          </a:schemeClr>
        </a:buClr>
        <a:buFont typeface="Wingdings 2" panose="05020102010507070707" pitchFamily="18" charset="2"/>
        <a:buChar char=""/>
        <a:defRPr kumimoji="0" sz="2200" kern="1200">
          <a:solidFill>
            <a:schemeClr val="tx2"/>
          </a:solidFill>
          <a:latin typeface="+mn-lt"/>
          <a:ea typeface="+mn-ea"/>
          <a:cs typeface="+mn-cs"/>
        </a:defRPr>
      </a:lvl4pPr>
      <a:lvl5pPr marL="1389888" indent="-182880" algn="l" rtl="0" eaLnBrk="1" latinLnBrk="0" hangingPunct="1">
        <a:spcBef>
          <a:spcPts val="300"/>
        </a:spcBef>
        <a:buClr>
          <a:schemeClr val="accent1">
            <a:lumMod val="50000"/>
          </a:schemeClr>
        </a:buClr>
        <a:buFont typeface="Wingdings 2" panose="05020102010507070707" pitchFamily="18" charset="2"/>
        <a:buChar char=""/>
        <a:defRPr kumimoji="0" sz="2000" kern="1200">
          <a:solidFill>
            <a:schemeClr val="tx2"/>
          </a:solidFill>
          <a:latin typeface="+mn-lt"/>
          <a:ea typeface="+mn-ea"/>
          <a:cs typeface="+mn-cs"/>
        </a:defRPr>
      </a:lvl5pPr>
      <a:lvl6pPr marL="1609344" indent="-182880" algn="l" rtl="0" eaLnBrk="1" latinLnBrk="0" hangingPunct="1">
        <a:spcBef>
          <a:spcPts val="300"/>
        </a:spcBef>
        <a:buClr>
          <a:schemeClr val="accent1">
            <a:lumMod val="50000"/>
          </a:schemeClr>
        </a:buClr>
        <a:buFont typeface="Wingdings 2" panose="05020102010507070707" pitchFamily="18" charset="2"/>
        <a:buChar char=""/>
        <a:defRPr kumimoji="0" sz="1800" kern="1200">
          <a:solidFill>
            <a:schemeClr val="tx2"/>
          </a:solidFill>
          <a:latin typeface="+mn-lt"/>
          <a:ea typeface="+mn-ea"/>
          <a:cs typeface="+mn-cs"/>
        </a:defRPr>
      </a:lvl6pPr>
      <a:lvl7pPr marL="1828800" indent="-182880" algn="l" rtl="0" eaLnBrk="1" latinLnBrk="0" hangingPunct="1">
        <a:spcBef>
          <a:spcPts val="300"/>
        </a:spcBef>
        <a:buClr>
          <a:schemeClr val="accent1">
            <a:lumMod val="50000"/>
          </a:schemeClr>
        </a:buClr>
        <a:buFont typeface="Wingdings 2" panose="05020102010507070707" pitchFamily="18" charset="2"/>
        <a:buChar char=""/>
        <a:defRPr kumimoji="0" sz="1600" kern="1200">
          <a:solidFill>
            <a:schemeClr val="tx2"/>
          </a:solidFill>
          <a:latin typeface="+mn-lt"/>
          <a:ea typeface="+mn-ea"/>
          <a:cs typeface="+mn-cs"/>
        </a:defRPr>
      </a:lvl7pPr>
      <a:lvl8pPr marL="2029968" indent="-182880" algn="l" rtl="0" eaLnBrk="1" latinLnBrk="0" hangingPunct="1">
        <a:spcBef>
          <a:spcPts val="300"/>
        </a:spcBef>
        <a:buClr>
          <a:schemeClr val="accent1">
            <a:lumMod val="50000"/>
          </a:schemeClr>
        </a:buClr>
        <a:buFont typeface="Wingdings 2" panose="05020102010507070707" pitchFamily="18" charset="2"/>
        <a:buChar char=""/>
        <a:defRPr kumimoji="0" sz="1500" kern="1200">
          <a:solidFill>
            <a:schemeClr val="tx2"/>
          </a:solidFill>
          <a:latin typeface="+mn-lt"/>
          <a:ea typeface="+mn-ea"/>
          <a:cs typeface="+mn-cs"/>
        </a:defRPr>
      </a:lvl8pPr>
      <a:lvl9pPr marL="2240280" indent="-182880" algn="l" rtl="0" eaLnBrk="1" latinLnBrk="0" hangingPunct="1">
        <a:spcBef>
          <a:spcPts val="300"/>
        </a:spcBef>
        <a:buClr>
          <a:schemeClr val="accent1">
            <a:lumMod val="50000"/>
          </a:schemeClr>
        </a:buClr>
        <a:buFont typeface="Wingdings 2" panose="05020102010507070707" pitchFamily="18" charset="2"/>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extLst>
    <p:ext uri="{27BBF7A9-308A-43DC-89C8-2F10F3537804}">
      <p15:sldGuideLst xmlns:p15="http://schemas.microsoft.com/office/powerpoint/2012/main">
        <p15:guide id="0" orient="horz" pos="2160" userDrawn="1">
          <p15:clr>
            <a:srgbClr val="F26B43"/>
          </p15:clr>
        </p15:guide>
        <p15:guide id="1" pos="3840" userDrawn="1">
          <p15:clr>
            <a:srgbClr val="F26B43"/>
          </p15:clr>
        </p15:guide>
        <p15:guide id="2" orient="horz" pos="415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mahesh.kc@analyticstensor.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tiff"/><Relationship Id="rId4" Type="http://schemas.openxmlformats.org/officeDocument/2006/relationships/hyperlink" Target="https://analyticstensor.com/"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2.tiff"/><Relationship Id="rId5" Type="http://schemas.openxmlformats.org/officeDocument/2006/relationships/image" Target="../media/image8.sv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hyperlink" Target="http://spark.apache.org/downloads.html"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2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hyperlink" Target="localhost:4040/"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databricks.com/try-databricks" TargetMode="External"/><Relationship Id="rId2" Type="http://schemas.openxmlformats.org/officeDocument/2006/relationships/hyperlink" Target="http://localhost:4040/" TargetMode="Externa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2.tiff"/></Relationships>
</file>

<file path=ppt/slides/_rels/slide3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hyperlink" Target="https://www.usenix.org/legacy/event/hotcloud10/tech/full_papers/Zaharia.pdf"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atin typeface="Cambria Math" panose="02040503050406030204" pitchFamily="18" charset="0"/>
                <a:ea typeface="Cambria Math" panose="02040503050406030204" pitchFamily="18" charset="0"/>
              </a:rPr>
              <a:t>Chapter 1: Introduction to Spark</a:t>
            </a:r>
            <a:endParaRPr lang="en-US" dirty="0"/>
          </a:p>
        </p:txBody>
      </p:sp>
      <p:sp>
        <p:nvSpPr>
          <p:cNvPr id="3" name="Subtitle 2"/>
          <p:cNvSpPr>
            <a:spLocks noGrp="1"/>
          </p:cNvSpPr>
          <p:nvPr>
            <p:ph type="subTitle" idx="1"/>
          </p:nvPr>
        </p:nvSpPr>
        <p:spPr/>
        <p:txBody>
          <a:bodyPr/>
          <a:lstStyle/>
          <a:p>
            <a:r>
              <a:rPr lang="en-US" dirty="0">
                <a:latin typeface="Cambria Math" panose="02040503050406030204" pitchFamily="18" charset="0"/>
                <a:ea typeface="Cambria Math" panose="02040503050406030204" pitchFamily="18" charset="0"/>
              </a:rPr>
              <a:t>Analytics Tensor</a:t>
            </a:r>
          </a:p>
          <a:p>
            <a:r>
              <a:rPr lang="en-US" dirty="0">
                <a:latin typeface="Cambria Math" panose="02040503050406030204" pitchFamily="18" charset="0"/>
                <a:ea typeface="Cambria Math" panose="02040503050406030204" pitchFamily="18" charset="0"/>
              </a:rPr>
              <a:t>Mahesh KC</a:t>
            </a:r>
          </a:p>
          <a:p>
            <a:r>
              <a:rPr lang="en-US" dirty="0">
                <a:latin typeface="Cambria Math" panose="02040503050406030204" pitchFamily="18" charset="0"/>
                <a:ea typeface="Cambria Math" panose="02040503050406030204" pitchFamily="18" charset="0"/>
                <a:hlinkClick r:id="rId3"/>
              </a:rPr>
              <a:t>mahesh.kc@analyticstensor.com</a:t>
            </a:r>
            <a:endParaRPr lang="en-US" dirty="0">
              <a:latin typeface="Cambria Math" panose="02040503050406030204" pitchFamily="18" charset="0"/>
              <a:ea typeface="Cambria Math" panose="02040503050406030204" pitchFamily="18" charset="0"/>
            </a:endParaRPr>
          </a:p>
          <a:p>
            <a:r>
              <a:rPr lang="en-US" dirty="0">
                <a:latin typeface="Cambria Math" panose="02040503050406030204" pitchFamily="18" charset="0"/>
                <a:ea typeface="Cambria Math" panose="02040503050406030204" pitchFamily="18" charset="0"/>
                <a:hlinkClick r:id="rId4"/>
              </a:rPr>
              <a:t>https://analyticstensor.com</a:t>
            </a:r>
            <a:endParaRPr lang="en-US" dirty="0">
              <a:latin typeface="Cambria Math" panose="02040503050406030204" pitchFamily="18" charset="0"/>
              <a:ea typeface="Cambria Math" panose="02040503050406030204" pitchFamily="18" charset="0"/>
            </a:endParaRPr>
          </a:p>
          <a:p>
            <a:endParaRPr lang="en-US" dirty="0">
              <a:latin typeface="Cambria Math" panose="02040503050406030204" pitchFamily="18" charset="0"/>
              <a:ea typeface="Cambria Math" panose="02040503050406030204" pitchFamily="18" charset="0"/>
            </a:endParaRPr>
          </a:p>
        </p:txBody>
      </p:sp>
      <p:sp>
        <p:nvSpPr>
          <p:cNvPr id="5" name="Slide Number Placeholder 4"/>
          <p:cNvSpPr>
            <a:spLocks noGrp="1"/>
          </p:cNvSpPr>
          <p:nvPr>
            <p:ph type="sldNum" sz="quarter" idx="12"/>
          </p:nvPr>
        </p:nvSpPr>
        <p:spPr/>
        <p:txBody>
          <a:bodyPr/>
          <a:lstStyle/>
          <a:p>
            <a:fld id="{401CF334-2D5C-4859-84A6-CA7E6E43FAEB}" type="slidenum">
              <a:rPr lang="en-US" smtClean="0"/>
              <a:t>1</a:t>
            </a:fld>
            <a:endParaRPr lang="en-US" dirty="0"/>
          </a:p>
        </p:txBody>
      </p:sp>
      <p:sp>
        <p:nvSpPr>
          <p:cNvPr id="4" name="Footer Placeholder 3">
            <a:extLst>
              <a:ext uri="{FF2B5EF4-FFF2-40B4-BE49-F238E27FC236}">
                <a16:creationId xmlns:a16="http://schemas.microsoft.com/office/drawing/2014/main" id="{08452AEA-30CA-B54E-8DFB-86CEE93C23FA}"/>
              </a:ext>
            </a:extLst>
          </p:cNvPr>
          <p:cNvSpPr>
            <a:spLocks noGrp="1"/>
          </p:cNvSpPr>
          <p:nvPr>
            <p:ph type="ftr" sz="quarter" idx="11"/>
          </p:nvPr>
        </p:nvSpPr>
        <p:spPr/>
        <p:txBody>
          <a:bodyPr/>
          <a:lstStyle/>
          <a:p>
            <a:r>
              <a:rPr lang="en-US" dirty="0"/>
              <a:t>© </a:t>
            </a:r>
            <a:r>
              <a:rPr lang="en-US" dirty="0" err="1"/>
              <a:t>analyticstensor.com</a:t>
            </a:r>
            <a:endParaRPr lang="en-US" dirty="0"/>
          </a:p>
        </p:txBody>
      </p:sp>
      <p:pic>
        <p:nvPicPr>
          <p:cNvPr id="6" name="Picture 5">
            <a:extLst>
              <a:ext uri="{FF2B5EF4-FFF2-40B4-BE49-F238E27FC236}">
                <a16:creationId xmlns:a16="http://schemas.microsoft.com/office/drawing/2014/main" id="{E16F2AD4-FE11-CC4F-8230-5A34009FE684}"/>
              </a:ext>
            </a:extLst>
          </p:cNvPr>
          <p:cNvPicPr>
            <a:picLocks noChangeAspect="1"/>
          </p:cNvPicPr>
          <p:nvPr/>
        </p:nvPicPr>
        <p:blipFill>
          <a:blip r:embed="rId5"/>
          <a:stretch>
            <a:fillRect/>
          </a:stretch>
        </p:blipFill>
        <p:spPr>
          <a:xfrm>
            <a:off x="61186" y="6099013"/>
            <a:ext cx="952500" cy="635000"/>
          </a:xfrm>
          <a:prstGeom prst="rect">
            <a:avLst/>
          </a:prstGeom>
        </p:spPr>
      </p:pic>
    </p:spTree>
    <p:extLst>
      <p:ext uri="{BB962C8B-B14F-4D97-AF65-F5344CB8AC3E}">
        <p14:creationId xmlns:p14="http://schemas.microsoft.com/office/powerpoint/2010/main" val="706305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Spark Architecture (cont.)</a:t>
            </a:r>
          </a:p>
        </p:txBody>
      </p:sp>
      <p:sp>
        <p:nvSpPr>
          <p:cNvPr id="6" name="Text Placeholder 5"/>
          <p:cNvSpPr>
            <a:spLocks noGrp="1"/>
          </p:cNvSpPr>
          <p:nvPr>
            <p:ph sz="half" idx="1"/>
          </p:nvPr>
        </p:nvSpPr>
        <p:spPr>
          <a:xfrm>
            <a:off x="609599" y="2249425"/>
            <a:ext cx="11234057" cy="4341875"/>
          </a:xfrm>
        </p:spPr>
        <p:txBody>
          <a:bodyPr>
            <a:normAutofit/>
          </a:bodyPr>
          <a:lstStyle/>
          <a:p>
            <a:pPr marL="109728" indent="0">
              <a:buNone/>
            </a:pPr>
            <a:r>
              <a:rPr lang="en-US" dirty="0"/>
              <a:t>Cluster is a group of computers that pools the resources from multiple machines. Spark manages and coordinates the execution of tasks on data across cluster of computers. The cluster manager like Spark’s standalone cluster manager, YARN, or Mesos are used to manager the resources in cluster. The Spark application is submitted to cluster managers which provide resources and execute the jobs.</a:t>
            </a:r>
          </a:p>
          <a:p>
            <a:pPr marL="109728" indent="0">
              <a:buNone/>
            </a:pPr>
            <a:endParaRPr lang="en-US" b="1" dirty="0"/>
          </a:p>
          <a:p>
            <a:pPr marL="109728" indent="0">
              <a:buNone/>
            </a:pPr>
            <a:r>
              <a:rPr lang="en-US" b="1" dirty="0"/>
              <a:t>Spark Applications</a:t>
            </a:r>
            <a:r>
              <a:rPr lang="en-US" dirty="0"/>
              <a:t>: Spark applications consists of a </a:t>
            </a:r>
            <a:r>
              <a:rPr lang="en-US" b="1" dirty="0"/>
              <a:t>driver</a:t>
            </a:r>
            <a:r>
              <a:rPr lang="en-US" dirty="0"/>
              <a:t> process and a set of </a:t>
            </a:r>
            <a:r>
              <a:rPr lang="en-US" b="1" dirty="0"/>
              <a:t>executor</a:t>
            </a:r>
            <a:r>
              <a:rPr lang="en-US" dirty="0"/>
              <a:t> process. </a:t>
            </a:r>
          </a:p>
          <a:p>
            <a:pPr marL="109728" indent="0">
              <a:buNone/>
            </a:pPr>
            <a:r>
              <a:rPr lang="en-US" b="1" dirty="0"/>
              <a:t>Driver</a:t>
            </a:r>
            <a:r>
              <a:rPr lang="en-US" dirty="0"/>
              <a:t>: Driver process runs the main() function and sits on a node in the cluster. The main task of driver are:</a:t>
            </a:r>
          </a:p>
          <a:p>
            <a:r>
              <a:rPr lang="en-US" dirty="0"/>
              <a:t>Maintain information about the Spark Application.</a:t>
            </a:r>
          </a:p>
          <a:p>
            <a:r>
              <a:rPr lang="en-US" dirty="0"/>
              <a:t>Respond to user’s program or input.</a:t>
            </a:r>
          </a:p>
          <a:p>
            <a:r>
              <a:rPr lang="en-US" dirty="0"/>
              <a:t>Analyze, distribute, and schedule work across the executors.</a:t>
            </a:r>
          </a:p>
          <a:p>
            <a:pPr marL="109728" indent="0">
              <a:buNone/>
            </a:pPr>
            <a:r>
              <a:rPr lang="en-US" dirty="0"/>
              <a:t>Driver process maintains all information during the lifetime of the application and it is the heart of Spark application.</a:t>
            </a:r>
          </a:p>
        </p:txBody>
      </p:sp>
      <p:sp>
        <p:nvSpPr>
          <p:cNvPr id="3" name="Slide Number Placeholder 2"/>
          <p:cNvSpPr>
            <a:spLocks noGrp="1"/>
          </p:cNvSpPr>
          <p:nvPr>
            <p:ph type="sldNum" sz="quarter" idx="12"/>
          </p:nvPr>
        </p:nvSpPr>
        <p:spPr/>
        <p:txBody>
          <a:bodyPr/>
          <a:lstStyle/>
          <a:p>
            <a:fld id="{401CF334-2D5C-4859-84A6-CA7E6E43FAEB}" type="slidenum">
              <a:rPr lang="en-US" smtClean="0"/>
              <a:t>10</a:t>
            </a:fld>
            <a:endParaRPr lang="en-US" dirty="0"/>
          </a:p>
        </p:txBody>
      </p:sp>
      <p:sp>
        <p:nvSpPr>
          <p:cNvPr id="2" name="Footer Placeholder 1">
            <a:extLst>
              <a:ext uri="{FF2B5EF4-FFF2-40B4-BE49-F238E27FC236}">
                <a16:creationId xmlns:a16="http://schemas.microsoft.com/office/drawing/2014/main" id="{3B0172B8-3ACD-2042-9064-78465B6F0A8D}"/>
              </a:ext>
            </a:extLst>
          </p:cNvPr>
          <p:cNvSpPr>
            <a:spLocks noGrp="1"/>
          </p:cNvSpPr>
          <p:nvPr>
            <p:ph type="ftr" sz="quarter" idx="11"/>
          </p:nvPr>
        </p:nvSpPr>
        <p:spPr/>
        <p:txBody>
          <a:bodyPr/>
          <a:lstStyle/>
          <a:p>
            <a:r>
              <a:rPr lang="en-US"/>
              <a:t>© analyticstensor.com</a:t>
            </a:r>
            <a:endParaRPr lang="en-US" dirty="0"/>
          </a:p>
        </p:txBody>
      </p:sp>
      <p:pic>
        <p:nvPicPr>
          <p:cNvPr id="7" name="Picture 6">
            <a:extLst>
              <a:ext uri="{FF2B5EF4-FFF2-40B4-BE49-F238E27FC236}">
                <a16:creationId xmlns:a16="http://schemas.microsoft.com/office/drawing/2014/main" id="{15C88711-F85A-E647-B65D-EB132AB53CEA}"/>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746263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D6100F9E-F195-DC45-91E6-FEA76C192C8F}"/>
              </a:ext>
            </a:extLst>
          </p:cNvPr>
          <p:cNvSpPr/>
          <p:nvPr/>
        </p:nvSpPr>
        <p:spPr>
          <a:xfrm>
            <a:off x="1623494" y="3573642"/>
            <a:ext cx="9140300" cy="295894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p:cNvSpPr>
            <a:spLocks noGrp="1"/>
          </p:cNvSpPr>
          <p:nvPr>
            <p:ph type="title"/>
          </p:nvPr>
        </p:nvSpPr>
        <p:spPr/>
        <p:txBody>
          <a:bodyPr/>
          <a:lstStyle/>
          <a:p>
            <a:r>
              <a:rPr lang="en-US" dirty="0"/>
              <a:t>Spark Architecture (cont.)</a:t>
            </a:r>
          </a:p>
        </p:txBody>
      </p:sp>
      <p:sp>
        <p:nvSpPr>
          <p:cNvPr id="6" name="Text Placeholder 5"/>
          <p:cNvSpPr>
            <a:spLocks noGrp="1"/>
          </p:cNvSpPr>
          <p:nvPr>
            <p:ph sz="half" idx="1"/>
          </p:nvPr>
        </p:nvSpPr>
        <p:spPr>
          <a:xfrm>
            <a:off x="609599" y="2249425"/>
            <a:ext cx="11234057" cy="4341875"/>
          </a:xfrm>
        </p:spPr>
        <p:txBody>
          <a:bodyPr>
            <a:normAutofit/>
          </a:bodyPr>
          <a:lstStyle/>
          <a:p>
            <a:pPr marL="109728" indent="0">
              <a:buNone/>
            </a:pPr>
            <a:r>
              <a:rPr lang="en-US" b="1" dirty="0"/>
              <a:t>Executors</a:t>
            </a:r>
            <a:r>
              <a:rPr lang="en-US" dirty="0"/>
              <a:t>: Executors are responsible for performing the actual works assigned by driver. The main task of executors are:</a:t>
            </a:r>
          </a:p>
          <a:p>
            <a:r>
              <a:rPr lang="en-US" dirty="0"/>
              <a:t>Execute code assigned by driver.</a:t>
            </a:r>
          </a:p>
          <a:p>
            <a:r>
              <a:rPr lang="en-US" dirty="0"/>
              <a:t>Report the state of computation to the driver node.</a:t>
            </a:r>
          </a:p>
        </p:txBody>
      </p:sp>
      <p:sp>
        <p:nvSpPr>
          <p:cNvPr id="3" name="Slide Number Placeholder 2"/>
          <p:cNvSpPr>
            <a:spLocks noGrp="1"/>
          </p:cNvSpPr>
          <p:nvPr>
            <p:ph type="sldNum" sz="quarter" idx="12"/>
          </p:nvPr>
        </p:nvSpPr>
        <p:spPr/>
        <p:txBody>
          <a:bodyPr/>
          <a:lstStyle/>
          <a:p>
            <a:fld id="{401CF334-2D5C-4859-84A6-CA7E6E43FAEB}" type="slidenum">
              <a:rPr lang="en-US" smtClean="0"/>
              <a:t>11</a:t>
            </a:fld>
            <a:endParaRPr lang="en-US" dirty="0"/>
          </a:p>
        </p:txBody>
      </p:sp>
      <p:sp>
        <p:nvSpPr>
          <p:cNvPr id="7" name="Slide Number Placeholder 2">
            <a:extLst>
              <a:ext uri="{FF2B5EF4-FFF2-40B4-BE49-F238E27FC236}">
                <a16:creationId xmlns:a16="http://schemas.microsoft.com/office/drawing/2014/main" id="{6B5D5889-B47D-7545-81FE-139A43B41490}"/>
              </a:ext>
            </a:extLst>
          </p:cNvPr>
          <p:cNvSpPr txBox="1">
            <a:spLocks/>
          </p:cNvSpPr>
          <p:nvPr/>
        </p:nvSpPr>
        <p:spPr>
          <a:xfrm>
            <a:off x="10899648" y="2272"/>
            <a:ext cx="1016000" cy="365760"/>
          </a:xfrm>
          <a:prstGeom prst="rect">
            <a:avLst/>
          </a:prstGeom>
        </p:spPr>
        <p:txBody>
          <a:bodyPr vert="horz" anchor="b"/>
          <a:lstStyle>
            <a:defPPr>
              <a:defRPr lang="en-US"/>
            </a:defPPr>
            <a:lvl1pPr marL="0" algn="r" defTabSz="914400" rtl="0" eaLnBrk="1" latinLnBrk="0" hangingPunct="1">
              <a:defRPr kumimoji="0" sz="18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01CF334-2D5C-4859-84A6-CA7E6E43FAEB}" type="slidenum">
              <a:rPr lang="en-US" smtClean="0"/>
              <a:pPr/>
              <a:t>11</a:t>
            </a:fld>
            <a:endParaRPr lang="en-US" dirty="0"/>
          </a:p>
        </p:txBody>
      </p:sp>
      <p:sp>
        <p:nvSpPr>
          <p:cNvPr id="8" name="Rectangle 7">
            <a:extLst>
              <a:ext uri="{FF2B5EF4-FFF2-40B4-BE49-F238E27FC236}">
                <a16:creationId xmlns:a16="http://schemas.microsoft.com/office/drawing/2014/main" id="{69A7B573-D612-DC48-8901-6378C0244250}"/>
              </a:ext>
            </a:extLst>
          </p:cNvPr>
          <p:cNvSpPr/>
          <p:nvPr/>
        </p:nvSpPr>
        <p:spPr>
          <a:xfrm>
            <a:off x="1902824" y="5763790"/>
            <a:ext cx="8652946" cy="735918"/>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97F5583D-DD35-DC46-A91D-B72AC03CC6B3}"/>
              </a:ext>
            </a:extLst>
          </p:cNvPr>
          <p:cNvSpPr/>
          <p:nvPr/>
        </p:nvSpPr>
        <p:spPr>
          <a:xfrm>
            <a:off x="4458153" y="4031655"/>
            <a:ext cx="1689462" cy="777241"/>
          </a:xfrm>
          <a:prstGeom prst="rect">
            <a:avLst/>
          </a:prstGeom>
          <a:solidFill>
            <a:srgbClr val="FF2600">
              <a:alpha val="7176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A9B565BA-2041-8D4A-A3E3-8C81B0BDB2CC}"/>
              </a:ext>
            </a:extLst>
          </p:cNvPr>
          <p:cNvSpPr txBox="1"/>
          <p:nvPr/>
        </p:nvSpPr>
        <p:spPr>
          <a:xfrm>
            <a:off x="5258293" y="5959341"/>
            <a:ext cx="1758943" cy="369332"/>
          </a:xfrm>
          <a:prstGeom prst="rect">
            <a:avLst/>
          </a:prstGeom>
          <a:noFill/>
        </p:spPr>
        <p:txBody>
          <a:bodyPr wrap="none" rtlCol="0">
            <a:spAutoFit/>
          </a:bodyPr>
          <a:lstStyle/>
          <a:p>
            <a:r>
              <a:rPr lang="en-US" b="1" dirty="0"/>
              <a:t>Cluster Manager</a:t>
            </a:r>
          </a:p>
        </p:txBody>
      </p:sp>
      <p:sp>
        <p:nvSpPr>
          <p:cNvPr id="23" name="TextBox 22">
            <a:extLst>
              <a:ext uri="{FF2B5EF4-FFF2-40B4-BE49-F238E27FC236}">
                <a16:creationId xmlns:a16="http://schemas.microsoft.com/office/drawing/2014/main" id="{AD9A63AB-E6CB-234C-B5EB-7E57DB008343}"/>
              </a:ext>
            </a:extLst>
          </p:cNvPr>
          <p:cNvSpPr txBox="1"/>
          <p:nvPr/>
        </p:nvSpPr>
        <p:spPr>
          <a:xfrm>
            <a:off x="4012990" y="6532583"/>
            <a:ext cx="3762633" cy="369332"/>
          </a:xfrm>
          <a:prstGeom prst="rect">
            <a:avLst/>
          </a:prstGeom>
          <a:noFill/>
        </p:spPr>
        <p:txBody>
          <a:bodyPr wrap="none" rtlCol="0">
            <a:spAutoFit/>
          </a:bodyPr>
          <a:lstStyle/>
          <a:p>
            <a:r>
              <a:rPr lang="en-US" dirty="0"/>
              <a:t> Figure: Spark Application architecture</a:t>
            </a:r>
          </a:p>
        </p:txBody>
      </p:sp>
      <p:sp>
        <p:nvSpPr>
          <p:cNvPr id="24" name="Rectangle 23">
            <a:extLst>
              <a:ext uri="{FF2B5EF4-FFF2-40B4-BE49-F238E27FC236}">
                <a16:creationId xmlns:a16="http://schemas.microsoft.com/office/drawing/2014/main" id="{65E4128D-A459-DD46-9BC7-9872F3DD9110}"/>
              </a:ext>
            </a:extLst>
          </p:cNvPr>
          <p:cNvSpPr/>
          <p:nvPr/>
        </p:nvSpPr>
        <p:spPr>
          <a:xfrm>
            <a:off x="1919392" y="3652682"/>
            <a:ext cx="1689462" cy="186368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574951A4-8754-EE49-B30D-FCAE2F3DC342}"/>
              </a:ext>
            </a:extLst>
          </p:cNvPr>
          <p:cNvSpPr/>
          <p:nvPr/>
        </p:nvSpPr>
        <p:spPr>
          <a:xfrm>
            <a:off x="2098794" y="3807281"/>
            <a:ext cx="1330658" cy="777241"/>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extBox 25">
            <a:extLst>
              <a:ext uri="{FF2B5EF4-FFF2-40B4-BE49-F238E27FC236}">
                <a16:creationId xmlns:a16="http://schemas.microsoft.com/office/drawing/2014/main" id="{7F6DA276-E6CE-D34F-BAFA-6690E8117190}"/>
              </a:ext>
            </a:extLst>
          </p:cNvPr>
          <p:cNvSpPr txBox="1"/>
          <p:nvPr/>
        </p:nvSpPr>
        <p:spPr>
          <a:xfrm>
            <a:off x="2376275" y="3890185"/>
            <a:ext cx="881520" cy="646331"/>
          </a:xfrm>
          <a:prstGeom prst="rect">
            <a:avLst/>
          </a:prstGeom>
          <a:noFill/>
        </p:spPr>
        <p:txBody>
          <a:bodyPr wrap="square" rtlCol="0">
            <a:spAutoFit/>
          </a:bodyPr>
          <a:lstStyle/>
          <a:p>
            <a:r>
              <a:rPr lang="en-US" dirty="0"/>
              <a:t>Spark Session</a:t>
            </a:r>
          </a:p>
        </p:txBody>
      </p:sp>
      <p:sp>
        <p:nvSpPr>
          <p:cNvPr id="27" name="Rectangle 26">
            <a:extLst>
              <a:ext uri="{FF2B5EF4-FFF2-40B4-BE49-F238E27FC236}">
                <a16:creationId xmlns:a16="http://schemas.microsoft.com/office/drawing/2014/main" id="{F45D10D0-DCDE-0C4B-8B0E-ABF38F05CE0D}"/>
              </a:ext>
            </a:extLst>
          </p:cNvPr>
          <p:cNvSpPr/>
          <p:nvPr/>
        </p:nvSpPr>
        <p:spPr>
          <a:xfrm>
            <a:off x="2098794" y="4906802"/>
            <a:ext cx="1330658" cy="45721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F1C22830-3B56-7A45-A799-F3087228D9DD}"/>
              </a:ext>
            </a:extLst>
          </p:cNvPr>
          <p:cNvSpPr txBox="1"/>
          <p:nvPr/>
        </p:nvSpPr>
        <p:spPr>
          <a:xfrm>
            <a:off x="2212953" y="4923735"/>
            <a:ext cx="1306200" cy="369332"/>
          </a:xfrm>
          <a:prstGeom prst="rect">
            <a:avLst/>
          </a:prstGeom>
          <a:noFill/>
        </p:spPr>
        <p:txBody>
          <a:bodyPr wrap="square" rtlCol="0">
            <a:spAutoFit/>
          </a:bodyPr>
          <a:lstStyle/>
          <a:p>
            <a:r>
              <a:rPr lang="en-US" dirty="0"/>
              <a:t>User code</a:t>
            </a:r>
          </a:p>
        </p:txBody>
      </p:sp>
      <p:sp>
        <p:nvSpPr>
          <p:cNvPr id="30" name="Rectangle 29">
            <a:extLst>
              <a:ext uri="{FF2B5EF4-FFF2-40B4-BE49-F238E27FC236}">
                <a16:creationId xmlns:a16="http://schemas.microsoft.com/office/drawing/2014/main" id="{2C4C9E08-4E1E-E24E-B393-497C2A7D2F11}"/>
              </a:ext>
            </a:extLst>
          </p:cNvPr>
          <p:cNvSpPr/>
          <p:nvPr/>
        </p:nvSpPr>
        <p:spPr>
          <a:xfrm>
            <a:off x="6635853" y="4040132"/>
            <a:ext cx="1689462" cy="777241"/>
          </a:xfrm>
          <a:prstGeom prst="rect">
            <a:avLst/>
          </a:prstGeom>
          <a:solidFill>
            <a:srgbClr val="FF2600">
              <a:alpha val="7176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667FAF10-2159-9F46-BF12-7AA4E273E487}"/>
              </a:ext>
            </a:extLst>
          </p:cNvPr>
          <p:cNvSpPr/>
          <p:nvPr/>
        </p:nvSpPr>
        <p:spPr>
          <a:xfrm>
            <a:off x="8813553" y="4088138"/>
            <a:ext cx="1689462" cy="777241"/>
          </a:xfrm>
          <a:prstGeom prst="rect">
            <a:avLst/>
          </a:prstGeom>
          <a:solidFill>
            <a:srgbClr val="FF2600">
              <a:alpha val="7176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E280A988-4BC9-8E4D-A71F-D163237128E1}"/>
              </a:ext>
            </a:extLst>
          </p:cNvPr>
          <p:cNvSpPr txBox="1"/>
          <p:nvPr/>
        </p:nvSpPr>
        <p:spPr>
          <a:xfrm>
            <a:off x="2044873" y="5255873"/>
            <a:ext cx="2120305" cy="369332"/>
          </a:xfrm>
          <a:prstGeom prst="rect">
            <a:avLst/>
          </a:prstGeom>
          <a:noFill/>
        </p:spPr>
        <p:txBody>
          <a:bodyPr wrap="square" rtlCol="0">
            <a:spAutoFit/>
          </a:bodyPr>
          <a:lstStyle/>
          <a:p>
            <a:r>
              <a:rPr lang="en-US" b="1" dirty="0"/>
              <a:t>Driver Process</a:t>
            </a:r>
          </a:p>
        </p:txBody>
      </p:sp>
      <p:sp>
        <p:nvSpPr>
          <p:cNvPr id="35" name="TextBox 34">
            <a:extLst>
              <a:ext uri="{FF2B5EF4-FFF2-40B4-BE49-F238E27FC236}">
                <a16:creationId xmlns:a16="http://schemas.microsoft.com/office/drawing/2014/main" id="{09C11795-E621-D549-9078-3C3333835D00}"/>
              </a:ext>
            </a:extLst>
          </p:cNvPr>
          <p:cNvSpPr txBox="1"/>
          <p:nvPr/>
        </p:nvSpPr>
        <p:spPr>
          <a:xfrm>
            <a:off x="5868184" y="4927781"/>
            <a:ext cx="2120305" cy="369332"/>
          </a:xfrm>
          <a:prstGeom prst="rect">
            <a:avLst/>
          </a:prstGeom>
          <a:noFill/>
        </p:spPr>
        <p:txBody>
          <a:bodyPr wrap="square" rtlCol="0">
            <a:spAutoFit/>
          </a:bodyPr>
          <a:lstStyle/>
          <a:p>
            <a:r>
              <a:rPr lang="en-US" b="1" dirty="0"/>
              <a:t>Executors</a:t>
            </a:r>
          </a:p>
        </p:txBody>
      </p:sp>
      <p:sp>
        <p:nvSpPr>
          <p:cNvPr id="2" name="Up-Down Arrow 1">
            <a:extLst>
              <a:ext uri="{FF2B5EF4-FFF2-40B4-BE49-F238E27FC236}">
                <a16:creationId xmlns:a16="http://schemas.microsoft.com/office/drawing/2014/main" id="{C1F04625-099A-EE41-8296-56C0C696EB85}"/>
              </a:ext>
            </a:extLst>
          </p:cNvPr>
          <p:cNvSpPr/>
          <p:nvPr/>
        </p:nvSpPr>
        <p:spPr>
          <a:xfrm>
            <a:off x="5184000" y="4922797"/>
            <a:ext cx="306608" cy="770655"/>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6" name="Up-Down Arrow 35">
            <a:extLst>
              <a:ext uri="{FF2B5EF4-FFF2-40B4-BE49-F238E27FC236}">
                <a16:creationId xmlns:a16="http://schemas.microsoft.com/office/drawing/2014/main" id="{ED61C119-E5BE-D248-B023-2FF8777D0974}"/>
              </a:ext>
            </a:extLst>
          </p:cNvPr>
          <p:cNvSpPr/>
          <p:nvPr/>
        </p:nvSpPr>
        <p:spPr>
          <a:xfrm>
            <a:off x="7327280" y="4916769"/>
            <a:ext cx="306608" cy="770655"/>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Up-Down Arrow 36">
            <a:extLst>
              <a:ext uri="{FF2B5EF4-FFF2-40B4-BE49-F238E27FC236}">
                <a16:creationId xmlns:a16="http://schemas.microsoft.com/office/drawing/2014/main" id="{DBDA0B8E-773C-E645-899D-F0A6EA6A78E3}"/>
              </a:ext>
            </a:extLst>
          </p:cNvPr>
          <p:cNvSpPr/>
          <p:nvPr/>
        </p:nvSpPr>
        <p:spPr>
          <a:xfrm>
            <a:off x="9486550" y="4935788"/>
            <a:ext cx="306608" cy="770655"/>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Up-Down Arrow 37">
            <a:extLst>
              <a:ext uri="{FF2B5EF4-FFF2-40B4-BE49-F238E27FC236}">
                <a16:creationId xmlns:a16="http://schemas.microsoft.com/office/drawing/2014/main" id="{20DF7663-FA0E-B64F-B6E6-14629BB21C32}"/>
              </a:ext>
            </a:extLst>
          </p:cNvPr>
          <p:cNvSpPr/>
          <p:nvPr/>
        </p:nvSpPr>
        <p:spPr>
          <a:xfrm>
            <a:off x="2690449" y="4624563"/>
            <a:ext cx="196769" cy="246334"/>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9" name="Up-Down Arrow 38">
            <a:extLst>
              <a:ext uri="{FF2B5EF4-FFF2-40B4-BE49-F238E27FC236}">
                <a16:creationId xmlns:a16="http://schemas.microsoft.com/office/drawing/2014/main" id="{E8827DAD-2CF4-774D-9836-C91B416A0900}"/>
              </a:ext>
            </a:extLst>
          </p:cNvPr>
          <p:cNvSpPr/>
          <p:nvPr/>
        </p:nvSpPr>
        <p:spPr>
          <a:xfrm>
            <a:off x="2686084" y="5519251"/>
            <a:ext cx="196769" cy="246334"/>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7" name="Up-Down Arrow 46">
            <a:extLst>
              <a:ext uri="{FF2B5EF4-FFF2-40B4-BE49-F238E27FC236}">
                <a16:creationId xmlns:a16="http://schemas.microsoft.com/office/drawing/2014/main" id="{34413E34-AF9E-8049-88B8-204E9CE9FA0C}"/>
              </a:ext>
            </a:extLst>
          </p:cNvPr>
          <p:cNvSpPr/>
          <p:nvPr/>
        </p:nvSpPr>
        <p:spPr>
          <a:xfrm rot="5400000">
            <a:off x="3976813" y="3987519"/>
            <a:ext cx="116959" cy="770655"/>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8" name="U-Turn Arrow 47">
            <a:extLst>
              <a:ext uri="{FF2B5EF4-FFF2-40B4-BE49-F238E27FC236}">
                <a16:creationId xmlns:a16="http://schemas.microsoft.com/office/drawing/2014/main" id="{D417E258-83B6-4246-8B22-D0BBB4D22E06}"/>
              </a:ext>
            </a:extLst>
          </p:cNvPr>
          <p:cNvSpPr/>
          <p:nvPr/>
        </p:nvSpPr>
        <p:spPr>
          <a:xfrm>
            <a:off x="3473046" y="3758113"/>
            <a:ext cx="3455291" cy="250218"/>
          </a:xfrm>
          <a:prstGeom prst="utur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49" name="U-Turn Arrow 48">
            <a:extLst>
              <a:ext uri="{FF2B5EF4-FFF2-40B4-BE49-F238E27FC236}">
                <a16:creationId xmlns:a16="http://schemas.microsoft.com/office/drawing/2014/main" id="{725EAE20-1846-614D-B5B8-0D3C8DADB50A}"/>
              </a:ext>
            </a:extLst>
          </p:cNvPr>
          <p:cNvSpPr/>
          <p:nvPr/>
        </p:nvSpPr>
        <p:spPr>
          <a:xfrm>
            <a:off x="3305273" y="3601420"/>
            <a:ext cx="6032157" cy="248870"/>
          </a:xfrm>
          <a:prstGeom prst="utur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4" name="Footer Placeholder 3">
            <a:extLst>
              <a:ext uri="{FF2B5EF4-FFF2-40B4-BE49-F238E27FC236}">
                <a16:creationId xmlns:a16="http://schemas.microsoft.com/office/drawing/2014/main" id="{67D022BF-7D7F-5A4B-A56E-97A82DE3E345}"/>
              </a:ext>
            </a:extLst>
          </p:cNvPr>
          <p:cNvSpPr>
            <a:spLocks noGrp="1"/>
          </p:cNvSpPr>
          <p:nvPr>
            <p:ph type="ftr" sz="quarter" idx="11"/>
          </p:nvPr>
        </p:nvSpPr>
        <p:spPr/>
        <p:txBody>
          <a:bodyPr/>
          <a:lstStyle/>
          <a:p>
            <a:r>
              <a:rPr lang="en-US"/>
              <a:t>© analyticstensor.com</a:t>
            </a:r>
            <a:endParaRPr lang="en-US" dirty="0"/>
          </a:p>
        </p:txBody>
      </p:sp>
      <p:pic>
        <p:nvPicPr>
          <p:cNvPr id="29" name="Picture 28">
            <a:extLst>
              <a:ext uri="{FF2B5EF4-FFF2-40B4-BE49-F238E27FC236}">
                <a16:creationId xmlns:a16="http://schemas.microsoft.com/office/drawing/2014/main" id="{5B71AC59-9449-174A-833A-46B5B0B637B9}"/>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1171888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Distributed Components</a:t>
            </a:r>
          </a:p>
        </p:txBody>
      </p:sp>
      <p:sp>
        <p:nvSpPr>
          <p:cNvPr id="5" name="Slide Number Placeholder 4"/>
          <p:cNvSpPr>
            <a:spLocks noGrp="1"/>
          </p:cNvSpPr>
          <p:nvPr>
            <p:ph type="sldNum" sz="quarter" idx="12"/>
          </p:nvPr>
        </p:nvSpPr>
        <p:spPr/>
        <p:txBody>
          <a:bodyPr/>
          <a:lstStyle/>
          <a:p>
            <a:fld id="{401CF334-2D5C-4859-84A6-CA7E6E43FAEB}" type="slidenum">
              <a:rPr lang="en-US" smtClean="0"/>
              <a:t>12</a:t>
            </a:fld>
            <a:endParaRPr lang="en-US" dirty="0"/>
          </a:p>
        </p:txBody>
      </p:sp>
      <p:sp>
        <p:nvSpPr>
          <p:cNvPr id="7" name="Rounded Rectangle 6">
            <a:extLst>
              <a:ext uri="{FF2B5EF4-FFF2-40B4-BE49-F238E27FC236}">
                <a16:creationId xmlns:a16="http://schemas.microsoft.com/office/drawing/2014/main" id="{69F44E76-D3D1-BD43-876E-07DF7D963C37}"/>
              </a:ext>
            </a:extLst>
          </p:cNvPr>
          <p:cNvSpPr/>
          <p:nvPr/>
        </p:nvSpPr>
        <p:spPr>
          <a:xfrm>
            <a:off x="1436917" y="4923816"/>
            <a:ext cx="1946366" cy="7119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ounded Rectangle 8">
            <a:extLst>
              <a:ext uri="{FF2B5EF4-FFF2-40B4-BE49-F238E27FC236}">
                <a16:creationId xmlns:a16="http://schemas.microsoft.com/office/drawing/2014/main" id="{B4B5F8D0-19F4-8C43-920B-7310E53906EF}"/>
              </a:ext>
            </a:extLst>
          </p:cNvPr>
          <p:cNvSpPr/>
          <p:nvPr/>
        </p:nvSpPr>
        <p:spPr>
          <a:xfrm>
            <a:off x="1436917" y="3755568"/>
            <a:ext cx="1946366" cy="711925"/>
          </a:xfrm>
          <a:prstGeom prst="roundRect">
            <a:avLst/>
          </a:prstGeom>
          <a:solidFill>
            <a:schemeClr val="bg1">
              <a:lumMod val="65000"/>
            </a:schemeClr>
          </a:solidFill>
        </p:spPr>
        <p:style>
          <a:lnRef idx="2">
            <a:schemeClr val="accent4"/>
          </a:lnRef>
          <a:fillRef idx="1">
            <a:schemeClr val="lt1"/>
          </a:fillRef>
          <a:effectRef idx="0">
            <a:schemeClr val="accent4"/>
          </a:effectRef>
          <a:fontRef idx="minor">
            <a:schemeClr val="dk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64F084DD-B2D5-EE4D-82DC-537C04C268D7}"/>
              </a:ext>
            </a:extLst>
          </p:cNvPr>
          <p:cNvSpPr/>
          <p:nvPr/>
        </p:nvSpPr>
        <p:spPr>
          <a:xfrm>
            <a:off x="1436917" y="4297021"/>
            <a:ext cx="1946366" cy="711925"/>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0" name="Rounded Rectangle 9">
            <a:extLst>
              <a:ext uri="{FF2B5EF4-FFF2-40B4-BE49-F238E27FC236}">
                <a16:creationId xmlns:a16="http://schemas.microsoft.com/office/drawing/2014/main" id="{D1B751D6-932A-CD42-9175-41C85DED12A6}"/>
              </a:ext>
            </a:extLst>
          </p:cNvPr>
          <p:cNvSpPr/>
          <p:nvPr/>
        </p:nvSpPr>
        <p:spPr>
          <a:xfrm>
            <a:off x="5011784" y="3947368"/>
            <a:ext cx="2081349" cy="133241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1" name="Rounded Rectangle 10">
            <a:extLst>
              <a:ext uri="{FF2B5EF4-FFF2-40B4-BE49-F238E27FC236}">
                <a16:creationId xmlns:a16="http://schemas.microsoft.com/office/drawing/2014/main" id="{A3B08D6A-05BE-8E48-BD0F-13BD6D43C226}"/>
              </a:ext>
            </a:extLst>
          </p:cNvPr>
          <p:cNvSpPr/>
          <p:nvPr/>
        </p:nvSpPr>
        <p:spPr>
          <a:xfrm>
            <a:off x="5212084" y="4378440"/>
            <a:ext cx="1735184" cy="705394"/>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D868D71A-400C-F644-9A5B-593353651D04}"/>
              </a:ext>
            </a:extLst>
          </p:cNvPr>
          <p:cNvSpPr/>
          <p:nvPr/>
        </p:nvSpPr>
        <p:spPr>
          <a:xfrm>
            <a:off x="8312330" y="2318563"/>
            <a:ext cx="2081349" cy="133241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3" name="Rounded Rectangle 12">
            <a:extLst>
              <a:ext uri="{FF2B5EF4-FFF2-40B4-BE49-F238E27FC236}">
                <a16:creationId xmlns:a16="http://schemas.microsoft.com/office/drawing/2014/main" id="{67DE7A45-60C7-EA41-BD89-D7EF3A60E89A}"/>
              </a:ext>
            </a:extLst>
          </p:cNvPr>
          <p:cNvSpPr/>
          <p:nvPr/>
        </p:nvSpPr>
        <p:spPr>
          <a:xfrm>
            <a:off x="8312330" y="4953432"/>
            <a:ext cx="2081349" cy="133241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11587CC2-F532-3245-BA27-EBD8C13F09C7}"/>
              </a:ext>
            </a:extLst>
          </p:cNvPr>
          <p:cNvSpPr/>
          <p:nvPr/>
        </p:nvSpPr>
        <p:spPr>
          <a:xfrm>
            <a:off x="8485412" y="2592882"/>
            <a:ext cx="1735184" cy="7053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ounded Rectangle 14">
            <a:extLst>
              <a:ext uri="{FF2B5EF4-FFF2-40B4-BE49-F238E27FC236}">
                <a16:creationId xmlns:a16="http://schemas.microsoft.com/office/drawing/2014/main" id="{EB01B2C7-E839-C647-9D85-021214895D96}"/>
              </a:ext>
            </a:extLst>
          </p:cNvPr>
          <p:cNvSpPr/>
          <p:nvPr/>
        </p:nvSpPr>
        <p:spPr>
          <a:xfrm>
            <a:off x="8477646" y="5241382"/>
            <a:ext cx="1735184" cy="7053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6F682D36-C41E-084B-8D3C-20CE903C2AC7}"/>
              </a:ext>
            </a:extLst>
          </p:cNvPr>
          <p:cNvSpPr txBox="1"/>
          <p:nvPr/>
        </p:nvSpPr>
        <p:spPr>
          <a:xfrm>
            <a:off x="1624340" y="3884194"/>
            <a:ext cx="1496435" cy="307777"/>
          </a:xfrm>
          <a:prstGeom prst="rect">
            <a:avLst/>
          </a:prstGeom>
          <a:noFill/>
        </p:spPr>
        <p:txBody>
          <a:bodyPr wrap="none" rtlCol="0">
            <a:spAutoFit/>
          </a:bodyPr>
          <a:lstStyle/>
          <a:p>
            <a:r>
              <a:rPr lang="en-US" sz="1400" b="1" dirty="0"/>
              <a:t>Spark Application</a:t>
            </a:r>
          </a:p>
        </p:txBody>
      </p:sp>
      <p:sp>
        <p:nvSpPr>
          <p:cNvPr id="17" name="TextBox 16">
            <a:extLst>
              <a:ext uri="{FF2B5EF4-FFF2-40B4-BE49-F238E27FC236}">
                <a16:creationId xmlns:a16="http://schemas.microsoft.com/office/drawing/2014/main" id="{D3868001-BC93-9F49-9DF9-B106E088DC05}"/>
              </a:ext>
            </a:extLst>
          </p:cNvPr>
          <p:cNvSpPr txBox="1"/>
          <p:nvPr/>
        </p:nvSpPr>
        <p:spPr>
          <a:xfrm>
            <a:off x="1661882" y="4449949"/>
            <a:ext cx="1200970" cy="307777"/>
          </a:xfrm>
          <a:prstGeom prst="rect">
            <a:avLst/>
          </a:prstGeom>
          <a:noFill/>
        </p:spPr>
        <p:txBody>
          <a:bodyPr wrap="none" rtlCol="0">
            <a:spAutoFit/>
          </a:bodyPr>
          <a:lstStyle/>
          <a:p>
            <a:r>
              <a:rPr lang="en-US" sz="1400" b="1" dirty="0"/>
              <a:t>Spark Session</a:t>
            </a:r>
          </a:p>
        </p:txBody>
      </p:sp>
      <p:sp>
        <p:nvSpPr>
          <p:cNvPr id="18" name="TextBox 17">
            <a:extLst>
              <a:ext uri="{FF2B5EF4-FFF2-40B4-BE49-F238E27FC236}">
                <a16:creationId xmlns:a16="http://schemas.microsoft.com/office/drawing/2014/main" id="{7300DD26-FCA8-7C48-AAD8-CB0410A59DE3}"/>
              </a:ext>
            </a:extLst>
          </p:cNvPr>
          <p:cNvSpPr txBox="1"/>
          <p:nvPr/>
        </p:nvSpPr>
        <p:spPr>
          <a:xfrm>
            <a:off x="1661882" y="5129033"/>
            <a:ext cx="1104726" cy="307777"/>
          </a:xfrm>
          <a:prstGeom prst="rect">
            <a:avLst/>
          </a:prstGeom>
          <a:noFill/>
        </p:spPr>
        <p:txBody>
          <a:bodyPr wrap="none" rtlCol="0">
            <a:spAutoFit/>
          </a:bodyPr>
          <a:lstStyle/>
          <a:p>
            <a:r>
              <a:rPr lang="en-US" sz="1400" b="1" dirty="0"/>
              <a:t>Spark Driver</a:t>
            </a:r>
          </a:p>
        </p:txBody>
      </p:sp>
      <p:sp>
        <p:nvSpPr>
          <p:cNvPr id="19" name="TextBox 18">
            <a:extLst>
              <a:ext uri="{FF2B5EF4-FFF2-40B4-BE49-F238E27FC236}">
                <a16:creationId xmlns:a16="http://schemas.microsoft.com/office/drawing/2014/main" id="{3C11EC22-5587-A645-9697-63B9BB431867}"/>
              </a:ext>
            </a:extLst>
          </p:cNvPr>
          <p:cNvSpPr txBox="1"/>
          <p:nvPr/>
        </p:nvSpPr>
        <p:spPr>
          <a:xfrm>
            <a:off x="5439941" y="4585060"/>
            <a:ext cx="1411284" cy="307777"/>
          </a:xfrm>
          <a:prstGeom prst="rect">
            <a:avLst/>
          </a:prstGeom>
          <a:noFill/>
        </p:spPr>
        <p:txBody>
          <a:bodyPr wrap="none" rtlCol="0">
            <a:spAutoFit/>
          </a:bodyPr>
          <a:lstStyle/>
          <a:p>
            <a:r>
              <a:rPr lang="en-US" sz="1400" b="1" dirty="0"/>
              <a:t>Cluster Manager</a:t>
            </a:r>
          </a:p>
        </p:txBody>
      </p:sp>
      <p:sp>
        <p:nvSpPr>
          <p:cNvPr id="20" name="TextBox 19">
            <a:extLst>
              <a:ext uri="{FF2B5EF4-FFF2-40B4-BE49-F238E27FC236}">
                <a16:creationId xmlns:a16="http://schemas.microsoft.com/office/drawing/2014/main" id="{CCD3D53E-90FA-3D49-A327-B40B404C373F}"/>
              </a:ext>
            </a:extLst>
          </p:cNvPr>
          <p:cNvSpPr txBox="1"/>
          <p:nvPr/>
        </p:nvSpPr>
        <p:spPr>
          <a:xfrm>
            <a:off x="5426878" y="3975028"/>
            <a:ext cx="1174360" cy="307777"/>
          </a:xfrm>
          <a:prstGeom prst="rect">
            <a:avLst/>
          </a:prstGeom>
          <a:noFill/>
        </p:spPr>
        <p:txBody>
          <a:bodyPr wrap="none" rtlCol="0">
            <a:spAutoFit/>
          </a:bodyPr>
          <a:lstStyle/>
          <a:p>
            <a:r>
              <a:rPr lang="en-US" sz="1400" b="1" dirty="0"/>
              <a:t>Spark Master</a:t>
            </a:r>
          </a:p>
        </p:txBody>
      </p:sp>
      <p:sp>
        <p:nvSpPr>
          <p:cNvPr id="21" name="TextBox 20">
            <a:extLst>
              <a:ext uri="{FF2B5EF4-FFF2-40B4-BE49-F238E27FC236}">
                <a16:creationId xmlns:a16="http://schemas.microsoft.com/office/drawing/2014/main" id="{C08937F2-C29E-F24D-9F40-C399377D78DA}"/>
              </a:ext>
            </a:extLst>
          </p:cNvPr>
          <p:cNvSpPr txBox="1"/>
          <p:nvPr/>
        </p:nvSpPr>
        <p:spPr>
          <a:xfrm>
            <a:off x="8700498" y="3330700"/>
            <a:ext cx="1197059" cy="307777"/>
          </a:xfrm>
          <a:prstGeom prst="rect">
            <a:avLst/>
          </a:prstGeom>
          <a:noFill/>
        </p:spPr>
        <p:txBody>
          <a:bodyPr wrap="none" rtlCol="0">
            <a:spAutoFit/>
          </a:bodyPr>
          <a:lstStyle/>
          <a:p>
            <a:r>
              <a:rPr lang="en-US" sz="1400" b="1" dirty="0"/>
              <a:t>Spark Worker</a:t>
            </a:r>
          </a:p>
        </p:txBody>
      </p:sp>
      <p:sp>
        <p:nvSpPr>
          <p:cNvPr id="22" name="TextBox 21">
            <a:extLst>
              <a:ext uri="{FF2B5EF4-FFF2-40B4-BE49-F238E27FC236}">
                <a16:creationId xmlns:a16="http://schemas.microsoft.com/office/drawing/2014/main" id="{3B3023DB-B701-DF4F-844F-37DF78E33293}"/>
              </a:ext>
            </a:extLst>
          </p:cNvPr>
          <p:cNvSpPr txBox="1"/>
          <p:nvPr/>
        </p:nvSpPr>
        <p:spPr>
          <a:xfrm>
            <a:off x="8700497" y="5978065"/>
            <a:ext cx="1197059" cy="307777"/>
          </a:xfrm>
          <a:prstGeom prst="rect">
            <a:avLst/>
          </a:prstGeom>
          <a:noFill/>
        </p:spPr>
        <p:txBody>
          <a:bodyPr wrap="none" rtlCol="0">
            <a:spAutoFit/>
          </a:bodyPr>
          <a:lstStyle/>
          <a:p>
            <a:r>
              <a:rPr lang="en-US" sz="1400" b="1" dirty="0"/>
              <a:t>Spark Worker</a:t>
            </a:r>
          </a:p>
        </p:txBody>
      </p:sp>
      <p:sp>
        <p:nvSpPr>
          <p:cNvPr id="23" name="TextBox 22">
            <a:extLst>
              <a:ext uri="{FF2B5EF4-FFF2-40B4-BE49-F238E27FC236}">
                <a16:creationId xmlns:a16="http://schemas.microsoft.com/office/drawing/2014/main" id="{82925EA4-2914-9446-8C68-395EDB400503}"/>
              </a:ext>
            </a:extLst>
          </p:cNvPr>
          <p:cNvSpPr txBox="1"/>
          <p:nvPr/>
        </p:nvSpPr>
        <p:spPr>
          <a:xfrm>
            <a:off x="8536893" y="2312262"/>
            <a:ext cx="1649811" cy="307777"/>
          </a:xfrm>
          <a:prstGeom prst="rect">
            <a:avLst/>
          </a:prstGeom>
          <a:noFill/>
        </p:spPr>
        <p:txBody>
          <a:bodyPr wrap="none" rtlCol="0">
            <a:spAutoFit/>
          </a:bodyPr>
          <a:lstStyle/>
          <a:p>
            <a:r>
              <a:rPr lang="en-US" sz="1400" b="1" dirty="0"/>
              <a:t>JVM Executor Cores</a:t>
            </a:r>
          </a:p>
        </p:txBody>
      </p:sp>
      <p:sp>
        <p:nvSpPr>
          <p:cNvPr id="25" name="TextBox 24">
            <a:extLst>
              <a:ext uri="{FF2B5EF4-FFF2-40B4-BE49-F238E27FC236}">
                <a16:creationId xmlns:a16="http://schemas.microsoft.com/office/drawing/2014/main" id="{4EECAF93-88D9-A641-8F05-CB6E4AB86BE1}"/>
              </a:ext>
            </a:extLst>
          </p:cNvPr>
          <p:cNvSpPr txBox="1"/>
          <p:nvPr/>
        </p:nvSpPr>
        <p:spPr>
          <a:xfrm>
            <a:off x="8570785" y="4941490"/>
            <a:ext cx="1649811" cy="307777"/>
          </a:xfrm>
          <a:prstGeom prst="rect">
            <a:avLst/>
          </a:prstGeom>
          <a:noFill/>
        </p:spPr>
        <p:txBody>
          <a:bodyPr wrap="none" rtlCol="0">
            <a:spAutoFit/>
          </a:bodyPr>
          <a:lstStyle/>
          <a:p>
            <a:r>
              <a:rPr lang="en-US" sz="1400" b="1" dirty="0"/>
              <a:t>JVM Executor Cores</a:t>
            </a:r>
          </a:p>
        </p:txBody>
      </p:sp>
      <p:sp>
        <p:nvSpPr>
          <p:cNvPr id="27" name="Oval 26">
            <a:extLst>
              <a:ext uri="{FF2B5EF4-FFF2-40B4-BE49-F238E27FC236}">
                <a16:creationId xmlns:a16="http://schemas.microsoft.com/office/drawing/2014/main" id="{8E152102-4C71-3745-826B-6691493A5988}"/>
              </a:ext>
            </a:extLst>
          </p:cNvPr>
          <p:cNvSpPr/>
          <p:nvPr/>
        </p:nvSpPr>
        <p:spPr>
          <a:xfrm>
            <a:off x="8844190" y="2615446"/>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3CD4CEA1-CF2D-4148-A6B9-32F3AA186A69}"/>
              </a:ext>
            </a:extLst>
          </p:cNvPr>
          <p:cNvSpPr/>
          <p:nvPr/>
        </p:nvSpPr>
        <p:spPr>
          <a:xfrm>
            <a:off x="9467513" y="2625959"/>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FB61B7C6-E044-AE43-B5FA-31582CCAD710}"/>
              </a:ext>
            </a:extLst>
          </p:cNvPr>
          <p:cNvSpPr/>
          <p:nvPr/>
        </p:nvSpPr>
        <p:spPr>
          <a:xfrm>
            <a:off x="8857887" y="2953036"/>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448FFC2D-979A-E54B-981C-7BB0777CAA9E}"/>
              </a:ext>
            </a:extLst>
          </p:cNvPr>
          <p:cNvSpPr/>
          <p:nvPr/>
        </p:nvSpPr>
        <p:spPr>
          <a:xfrm>
            <a:off x="9478556" y="2949312"/>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FCD08E5D-4DA2-3545-9B0F-D848214685A2}"/>
              </a:ext>
            </a:extLst>
          </p:cNvPr>
          <p:cNvSpPr/>
          <p:nvPr/>
        </p:nvSpPr>
        <p:spPr>
          <a:xfrm>
            <a:off x="8870950" y="5291687"/>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E6E7475B-6604-834A-9691-112628D2794B}"/>
              </a:ext>
            </a:extLst>
          </p:cNvPr>
          <p:cNvSpPr/>
          <p:nvPr/>
        </p:nvSpPr>
        <p:spPr>
          <a:xfrm>
            <a:off x="9494273" y="5302200"/>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DE63B998-F666-9047-9102-D1AD5A995798}"/>
              </a:ext>
            </a:extLst>
          </p:cNvPr>
          <p:cNvSpPr/>
          <p:nvPr/>
        </p:nvSpPr>
        <p:spPr>
          <a:xfrm>
            <a:off x="8884647" y="5629277"/>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4E9A2A6B-5E92-B446-B27C-8486CAEBEBAB}"/>
              </a:ext>
            </a:extLst>
          </p:cNvPr>
          <p:cNvSpPr/>
          <p:nvPr/>
        </p:nvSpPr>
        <p:spPr>
          <a:xfrm>
            <a:off x="9505316" y="5625553"/>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onnector 34">
            <a:extLst>
              <a:ext uri="{FF2B5EF4-FFF2-40B4-BE49-F238E27FC236}">
                <a16:creationId xmlns:a16="http://schemas.microsoft.com/office/drawing/2014/main" id="{4A1AA2AC-8089-D849-B769-44AC09959EA1}"/>
              </a:ext>
            </a:extLst>
          </p:cNvPr>
          <p:cNvSpPr/>
          <p:nvPr/>
        </p:nvSpPr>
        <p:spPr>
          <a:xfrm>
            <a:off x="9219152" y="3795239"/>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Connector 36">
            <a:extLst>
              <a:ext uri="{FF2B5EF4-FFF2-40B4-BE49-F238E27FC236}">
                <a16:creationId xmlns:a16="http://schemas.microsoft.com/office/drawing/2014/main" id="{A9F2D2AB-D1FE-E44D-B118-BC633AD58721}"/>
              </a:ext>
            </a:extLst>
          </p:cNvPr>
          <p:cNvSpPr/>
          <p:nvPr/>
        </p:nvSpPr>
        <p:spPr>
          <a:xfrm>
            <a:off x="9224459" y="4244064"/>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9" name="Connector 38">
            <a:extLst>
              <a:ext uri="{FF2B5EF4-FFF2-40B4-BE49-F238E27FC236}">
                <a16:creationId xmlns:a16="http://schemas.microsoft.com/office/drawing/2014/main" id="{EA20DADC-46D6-AA4F-B2C5-6AE3EA9FD9A3}"/>
              </a:ext>
            </a:extLst>
          </p:cNvPr>
          <p:cNvSpPr/>
          <p:nvPr/>
        </p:nvSpPr>
        <p:spPr>
          <a:xfrm>
            <a:off x="9227083" y="4683344"/>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07DE0421-326B-DC48-AD32-9FA0DD946AF7}"/>
              </a:ext>
            </a:extLst>
          </p:cNvPr>
          <p:cNvSpPr txBox="1"/>
          <p:nvPr/>
        </p:nvSpPr>
        <p:spPr>
          <a:xfrm>
            <a:off x="3184635" y="6135171"/>
            <a:ext cx="4278800" cy="369332"/>
          </a:xfrm>
          <a:prstGeom prst="rect">
            <a:avLst/>
          </a:prstGeom>
          <a:noFill/>
        </p:spPr>
        <p:txBody>
          <a:bodyPr wrap="none" rtlCol="0">
            <a:spAutoFit/>
          </a:bodyPr>
          <a:lstStyle/>
          <a:p>
            <a:r>
              <a:rPr lang="en-US" dirty="0"/>
              <a:t> Figure: Spark components and architecture</a:t>
            </a:r>
          </a:p>
        </p:txBody>
      </p:sp>
      <p:cxnSp>
        <p:nvCxnSpPr>
          <p:cNvPr id="42" name="Straight Arrow Connector 41">
            <a:extLst>
              <a:ext uri="{FF2B5EF4-FFF2-40B4-BE49-F238E27FC236}">
                <a16:creationId xmlns:a16="http://schemas.microsoft.com/office/drawing/2014/main" id="{361EC26A-8C18-8949-A0C7-D3F6A8152B4C}"/>
              </a:ext>
            </a:extLst>
          </p:cNvPr>
          <p:cNvCxnSpPr/>
          <p:nvPr/>
        </p:nvCxnSpPr>
        <p:spPr>
          <a:xfrm flipV="1">
            <a:off x="7123609" y="3565589"/>
            <a:ext cx="1106424" cy="94498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C76BC0D2-8AA1-F149-8DD3-555FD126E41A}"/>
              </a:ext>
            </a:extLst>
          </p:cNvPr>
          <p:cNvCxnSpPr>
            <a:cxnSpLocks/>
          </p:cNvCxnSpPr>
          <p:nvPr/>
        </p:nvCxnSpPr>
        <p:spPr>
          <a:xfrm>
            <a:off x="7171238" y="4625883"/>
            <a:ext cx="1032511" cy="457951"/>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2087BCE6-C3B4-2346-B6CF-D34ABD7A59E1}"/>
              </a:ext>
            </a:extLst>
          </p:cNvPr>
          <p:cNvCxnSpPr>
            <a:cxnSpLocks/>
          </p:cNvCxnSpPr>
          <p:nvPr/>
        </p:nvCxnSpPr>
        <p:spPr>
          <a:xfrm>
            <a:off x="3406048" y="4633577"/>
            <a:ext cx="1581583" cy="0"/>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51" name="Curved Connector 50">
            <a:extLst>
              <a:ext uri="{FF2B5EF4-FFF2-40B4-BE49-F238E27FC236}">
                <a16:creationId xmlns:a16="http://schemas.microsoft.com/office/drawing/2014/main" id="{EA0A6DC4-980E-FD4B-865C-6F8F0D04E3E1}"/>
              </a:ext>
            </a:extLst>
          </p:cNvPr>
          <p:cNvCxnSpPr>
            <a:cxnSpLocks/>
          </p:cNvCxnSpPr>
          <p:nvPr/>
        </p:nvCxnSpPr>
        <p:spPr>
          <a:xfrm flipV="1">
            <a:off x="2036541" y="2871022"/>
            <a:ext cx="6193492" cy="723969"/>
          </a:xfrm>
          <a:prstGeom prst="curvedConnector3">
            <a:avLst>
              <a:gd name="adj1" fmla="val -197"/>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61" name="Curved Connector 60">
            <a:extLst>
              <a:ext uri="{FF2B5EF4-FFF2-40B4-BE49-F238E27FC236}">
                <a16:creationId xmlns:a16="http://schemas.microsoft.com/office/drawing/2014/main" id="{F0C20D1A-FE69-5B4D-A58B-585E0C8FF5E6}"/>
              </a:ext>
            </a:extLst>
          </p:cNvPr>
          <p:cNvCxnSpPr>
            <a:cxnSpLocks/>
          </p:cNvCxnSpPr>
          <p:nvPr/>
        </p:nvCxnSpPr>
        <p:spPr>
          <a:xfrm>
            <a:off x="2294444" y="5693564"/>
            <a:ext cx="5935589" cy="253212"/>
          </a:xfrm>
          <a:prstGeom prst="curvedConnector3">
            <a:avLst>
              <a:gd name="adj1" fmla="val -178"/>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3" name="Footer Placeholder 2">
            <a:extLst>
              <a:ext uri="{FF2B5EF4-FFF2-40B4-BE49-F238E27FC236}">
                <a16:creationId xmlns:a16="http://schemas.microsoft.com/office/drawing/2014/main" id="{FF5B4977-6937-A641-8C00-4FC787CEF9D0}"/>
              </a:ext>
            </a:extLst>
          </p:cNvPr>
          <p:cNvSpPr>
            <a:spLocks noGrp="1"/>
          </p:cNvSpPr>
          <p:nvPr>
            <p:ph type="ftr" sz="quarter" idx="11"/>
          </p:nvPr>
        </p:nvSpPr>
        <p:spPr/>
        <p:txBody>
          <a:bodyPr/>
          <a:lstStyle/>
          <a:p>
            <a:r>
              <a:rPr lang="en-US"/>
              <a:t>© analyticstensor.com</a:t>
            </a:r>
            <a:endParaRPr lang="en-US" dirty="0"/>
          </a:p>
        </p:txBody>
      </p:sp>
      <p:pic>
        <p:nvPicPr>
          <p:cNvPr id="41" name="Picture 40">
            <a:extLst>
              <a:ext uri="{FF2B5EF4-FFF2-40B4-BE49-F238E27FC236}">
                <a16:creationId xmlns:a16="http://schemas.microsoft.com/office/drawing/2014/main" id="{A8B93384-11D3-B442-8118-3498FE99B106}"/>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3514341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Distributed Components (cont.)</a:t>
            </a:r>
          </a:p>
        </p:txBody>
      </p:sp>
      <p:sp>
        <p:nvSpPr>
          <p:cNvPr id="3" name="Content Placeholder 2"/>
          <p:cNvSpPr>
            <a:spLocks noGrp="1"/>
          </p:cNvSpPr>
          <p:nvPr>
            <p:ph idx="1"/>
          </p:nvPr>
        </p:nvSpPr>
        <p:spPr/>
        <p:txBody>
          <a:bodyPr>
            <a:normAutofit fontScale="92500" lnSpcReduction="20000"/>
          </a:bodyPr>
          <a:lstStyle/>
          <a:p>
            <a:r>
              <a:rPr lang="en-US" dirty="0"/>
              <a:t>Spark Session: Spark Session is an unified channel for all Spark operations and data. It is an entry points to Spark like </a:t>
            </a:r>
            <a:r>
              <a:rPr lang="en-US" dirty="0" err="1"/>
              <a:t>SparkContext</a:t>
            </a:r>
            <a:r>
              <a:rPr lang="en-US" dirty="0"/>
              <a:t>, </a:t>
            </a:r>
            <a:r>
              <a:rPr lang="en-US" dirty="0" err="1"/>
              <a:t>SQLContext</a:t>
            </a:r>
            <a:r>
              <a:rPr lang="en-US" dirty="0"/>
              <a:t>, </a:t>
            </a:r>
            <a:r>
              <a:rPr lang="en-US" dirty="0" err="1"/>
              <a:t>HiveContext</a:t>
            </a:r>
            <a:r>
              <a:rPr lang="en-US" dirty="0"/>
              <a:t>, </a:t>
            </a:r>
            <a:r>
              <a:rPr lang="en-US" dirty="0" err="1"/>
              <a:t>SparkConf</a:t>
            </a:r>
            <a:r>
              <a:rPr lang="en-US" dirty="0"/>
              <a:t> and </a:t>
            </a:r>
            <a:r>
              <a:rPr lang="en-US" dirty="0" err="1"/>
              <a:t>StreamingContext</a:t>
            </a:r>
            <a:r>
              <a:rPr lang="en-US" dirty="0"/>
              <a:t>. With Spark session also allows to:</a:t>
            </a:r>
          </a:p>
          <a:p>
            <a:pPr lvl="1"/>
            <a:r>
              <a:rPr lang="en-US" dirty="0"/>
              <a:t>Create JVM runtime parameters</a:t>
            </a:r>
          </a:p>
          <a:p>
            <a:pPr lvl="1"/>
            <a:r>
              <a:rPr lang="en-US" dirty="0"/>
              <a:t>Create DataFrames and Datasets</a:t>
            </a:r>
          </a:p>
          <a:p>
            <a:pPr lvl="1"/>
            <a:r>
              <a:rPr lang="en-US" dirty="0"/>
              <a:t>Read from data sources</a:t>
            </a:r>
          </a:p>
          <a:p>
            <a:pPr lvl="1"/>
            <a:r>
              <a:rPr lang="en-US" dirty="0"/>
              <a:t>Access Catalog Metadata</a:t>
            </a:r>
          </a:p>
          <a:p>
            <a:pPr lvl="1"/>
            <a:r>
              <a:rPr lang="en-US" dirty="0"/>
              <a:t>Issue Spark SQL queries</a:t>
            </a:r>
          </a:p>
          <a:p>
            <a:pPr marL="411480" lvl="1" indent="0">
              <a:buNone/>
            </a:pPr>
            <a:r>
              <a:rPr lang="en-US" dirty="0"/>
              <a:t>In Spark application, we can create single </a:t>
            </a:r>
            <a:r>
              <a:rPr lang="en-US" dirty="0" err="1"/>
              <a:t>SparkSession</a:t>
            </a:r>
            <a:r>
              <a:rPr lang="en-US" dirty="0"/>
              <a:t> per JVM and used to do various Spark operations. But in Spark 1.x we have to create individual contexts using multiple boiler code.</a:t>
            </a:r>
          </a:p>
          <a:p>
            <a:pPr marL="411480" lvl="1" indent="0">
              <a:buNone/>
            </a:pPr>
            <a:endParaRPr lang="en-US" dirty="0"/>
          </a:p>
          <a:p>
            <a:pPr marL="411480" lvl="1" indent="0">
              <a:buNone/>
            </a:pPr>
            <a:endParaRPr lang="en-US" dirty="0"/>
          </a:p>
          <a:p>
            <a:pPr marL="411480" lvl="1" indent="0">
              <a:buNone/>
            </a:pPr>
            <a:endParaRPr lang="en-US" dirty="0"/>
          </a:p>
          <a:p>
            <a:pPr marL="411480" lvl="1" indent="0">
              <a:buNone/>
            </a:pPr>
            <a:endParaRPr lang="en-US" dirty="0"/>
          </a:p>
          <a:p>
            <a:pPr marL="109728" indent="0">
              <a:buNone/>
            </a:pPr>
            <a:endParaRPr lang="en-US" dirty="0"/>
          </a:p>
          <a:p>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13</a:t>
            </a:fld>
            <a:endParaRPr lang="en-US" dirty="0"/>
          </a:p>
        </p:txBody>
      </p:sp>
      <p:sp>
        <p:nvSpPr>
          <p:cNvPr id="4" name="Footer Placeholder 3">
            <a:extLst>
              <a:ext uri="{FF2B5EF4-FFF2-40B4-BE49-F238E27FC236}">
                <a16:creationId xmlns:a16="http://schemas.microsoft.com/office/drawing/2014/main" id="{9AAA7DD3-F744-D347-AA37-F4DE93881698}"/>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A8407341-BB30-C248-B9D1-6F4FC1ACB06E}"/>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2444588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Distributed Components (cont.)</a:t>
            </a:r>
          </a:p>
        </p:txBody>
      </p:sp>
      <p:sp>
        <p:nvSpPr>
          <p:cNvPr id="5" name="Slide Number Placeholder 4"/>
          <p:cNvSpPr>
            <a:spLocks noGrp="1"/>
          </p:cNvSpPr>
          <p:nvPr>
            <p:ph type="sldNum" sz="quarter" idx="12"/>
          </p:nvPr>
        </p:nvSpPr>
        <p:spPr/>
        <p:txBody>
          <a:bodyPr/>
          <a:lstStyle/>
          <a:p>
            <a:fld id="{401CF334-2D5C-4859-84A6-CA7E6E43FAEB}" type="slidenum">
              <a:rPr lang="en-US" smtClean="0"/>
              <a:t>14</a:t>
            </a:fld>
            <a:endParaRPr lang="en-US" dirty="0"/>
          </a:p>
        </p:txBody>
      </p:sp>
      <p:sp>
        <p:nvSpPr>
          <p:cNvPr id="4" name="Rounded Rectangle 3">
            <a:extLst>
              <a:ext uri="{FF2B5EF4-FFF2-40B4-BE49-F238E27FC236}">
                <a16:creationId xmlns:a16="http://schemas.microsoft.com/office/drawing/2014/main" id="{9C2591F9-70CB-CE40-BFD2-BD21CBA2A5F5}"/>
              </a:ext>
            </a:extLst>
          </p:cNvPr>
          <p:cNvSpPr/>
          <p:nvPr/>
        </p:nvSpPr>
        <p:spPr>
          <a:xfrm>
            <a:off x="2612571" y="2801888"/>
            <a:ext cx="3090150" cy="204492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ounded Rectangle 6">
            <a:extLst>
              <a:ext uri="{FF2B5EF4-FFF2-40B4-BE49-F238E27FC236}">
                <a16:creationId xmlns:a16="http://schemas.microsoft.com/office/drawing/2014/main" id="{84EF86F6-B478-B747-9941-EE0004C2B5DE}"/>
              </a:ext>
            </a:extLst>
          </p:cNvPr>
          <p:cNvSpPr/>
          <p:nvPr/>
        </p:nvSpPr>
        <p:spPr>
          <a:xfrm>
            <a:off x="7142422" y="2897480"/>
            <a:ext cx="1776548" cy="457200"/>
          </a:xfrm>
          <a:prstGeom prst="roundRect">
            <a:avLst/>
          </a:prstGeom>
          <a:solidFill>
            <a:srgbClr val="FFC0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99430D2B-1673-0142-BAA4-5C192881314C}"/>
              </a:ext>
            </a:extLst>
          </p:cNvPr>
          <p:cNvSpPr/>
          <p:nvPr/>
        </p:nvSpPr>
        <p:spPr>
          <a:xfrm>
            <a:off x="7142422" y="3491840"/>
            <a:ext cx="1776548" cy="457200"/>
          </a:xfrm>
          <a:prstGeom prst="roundRect">
            <a:avLst/>
          </a:prstGeom>
          <a:solidFill>
            <a:srgbClr val="FFC0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9" name="Rounded Rectangle 8">
            <a:extLst>
              <a:ext uri="{FF2B5EF4-FFF2-40B4-BE49-F238E27FC236}">
                <a16:creationId xmlns:a16="http://schemas.microsoft.com/office/drawing/2014/main" id="{D92F3BBE-F887-EF42-A8EA-6FF76DD6AFEB}"/>
              </a:ext>
            </a:extLst>
          </p:cNvPr>
          <p:cNvSpPr/>
          <p:nvPr/>
        </p:nvSpPr>
        <p:spPr>
          <a:xfrm>
            <a:off x="7142422" y="4066606"/>
            <a:ext cx="1776548" cy="457200"/>
          </a:xfrm>
          <a:prstGeom prst="roundRect">
            <a:avLst/>
          </a:prstGeom>
          <a:solidFill>
            <a:srgbClr val="FFC0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TextBox 9">
            <a:extLst>
              <a:ext uri="{FF2B5EF4-FFF2-40B4-BE49-F238E27FC236}">
                <a16:creationId xmlns:a16="http://schemas.microsoft.com/office/drawing/2014/main" id="{C29A6263-EC05-C048-A69E-0A25ADE3754C}"/>
              </a:ext>
            </a:extLst>
          </p:cNvPr>
          <p:cNvSpPr txBox="1"/>
          <p:nvPr/>
        </p:nvSpPr>
        <p:spPr>
          <a:xfrm>
            <a:off x="7376161" y="2975857"/>
            <a:ext cx="1542810" cy="369332"/>
          </a:xfrm>
          <a:prstGeom prst="rect">
            <a:avLst/>
          </a:prstGeom>
          <a:noFill/>
        </p:spPr>
        <p:txBody>
          <a:bodyPr wrap="square" rtlCol="0">
            <a:spAutoFit/>
          </a:bodyPr>
          <a:lstStyle/>
          <a:p>
            <a:r>
              <a:rPr lang="en-US" b="1" dirty="0"/>
              <a:t>Executors</a:t>
            </a:r>
          </a:p>
        </p:txBody>
      </p:sp>
      <p:sp>
        <p:nvSpPr>
          <p:cNvPr id="11" name="TextBox 10">
            <a:extLst>
              <a:ext uri="{FF2B5EF4-FFF2-40B4-BE49-F238E27FC236}">
                <a16:creationId xmlns:a16="http://schemas.microsoft.com/office/drawing/2014/main" id="{1C1048BE-A1ED-004D-BDEC-5E0393575104}"/>
              </a:ext>
            </a:extLst>
          </p:cNvPr>
          <p:cNvSpPr txBox="1"/>
          <p:nvPr/>
        </p:nvSpPr>
        <p:spPr>
          <a:xfrm>
            <a:off x="7376160" y="3516220"/>
            <a:ext cx="1542810" cy="369332"/>
          </a:xfrm>
          <a:prstGeom prst="rect">
            <a:avLst/>
          </a:prstGeom>
          <a:noFill/>
        </p:spPr>
        <p:txBody>
          <a:bodyPr wrap="square" rtlCol="0">
            <a:spAutoFit/>
          </a:bodyPr>
          <a:lstStyle/>
          <a:p>
            <a:r>
              <a:rPr lang="en-US" b="1" dirty="0"/>
              <a:t>Executors</a:t>
            </a:r>
          </a:p>
        </p:txBody>
      </p:sp>
      <p:sp>
        <p:nvSpPr>
          <p:cNvPr id="12" name="TextBox 11">
            <a:extLst>
              <a:ext uri="{FF2B5EF4-FFF2-40B4-BE49-F238E27FC236}">
                <a16:creationId xmlns:a16="http://schemas.microsoft.com/office/drawing/2014/main" id="{A379BC92-0D4F-D94D-A1C5-0E72FC443FCB}"/>
              </a:ext>
            </a:extLst>
          </p:cNvPr>
          <p:cNvSpPr txBox="1"/>
          <p:nvPr/>
        </p:nvSpPr>
        <p:spPr>
          <a:xfrm>
            <a:off x="7376160" y="4110540"/>
            <a:ext cx="1542810" cy="369332"/>
          </a:xfrm>
          <a:prstGeom prst="rect">
            <a:avLst/>
          </a:prstGeom>
          <a:noFill/>
        </p:spPr>
        <p:txBody>
          <a:bodyPr wrap="square" rtlCol="0">
            <a:spAutoFit/>
          </a:bodyPr>
          <a:lstStyle/>
          <a:p>
            <a:r>
              <a:rPr lang="en-US" b="1" dirty="0"/>
              <a:t>Executors</a:t>
            </a:r>
          </a:p>
        </p:txBody>
      </p:sp>
      <p:sp>
        <p:nvSpPr>
          <p:cNvPr id="13" name="TextBox 12">
            <a:extLst>
              <a:ext uri="{FF2B5EF4-FFF2-40B4-BE49-F238E27FC236}">
                <a16:creationId xmlns:a16="http://schemas.microsoft.com/office/drawing/2014/main" id="{07938254-AC53-404C-A0C0-CD8729A94BC8}"/>
              </a:ext>
            </a:extLst>
          </p:cNvPr>
          <p:cNvSpPr txBox="1"/>
          <p:nvPr/>
        </p:nvSpPr>
        <p:spPr>
          <a:xfrm>
            <a:off x="4711338" y="2837415"/>
            <a:ext cx="857793" cy="369332"/>
          </a:xfrm>
          <a:prstGeom prst="rect">
            <a:avLst/>
          </a:prstGeom>
          <a:noFill/>
        </p:spPr>
        <p:txBody>
          <a:bodyPr wrap="square" rtlCol="0">
            <a:spAutoFit/>
          </a:bodyPr>
          <a:lstStyle/>
          <a:p>
            <a:r>
              <a:rPr lang="en-US" b="1" dirty="0"/>
              <a:t>Driver</a:t>
            </a:r>
          </a:p>
        </p:txBody>
      </p:sp>
      <p:sp>
        <p:nvSpPr>
          <p:cNvPr id="14" name="Rounded Rectangle 13">
            <a:extLst>
              <a:ext uri="{FF2B5EF4-FFF2-40B4-BE49-F238E27FC236}">
                <a16:creationId xmlns:a16="http://schemas.microsoft.com/office/drawing/2014/main" id="{45B55C73-FDE6-D047-A229-CBF322E6BD76}"/>
              </a:ext>
            </a:extLst>
          </p:cNvPr>
          <p:cNvSpPr/>
          <p:nvPr/>
        </p:nvSpPr>
        <p:spPr>
          <a:xfrm>
            <a:off x="2850839" y="3032268"/>
            <a:ext cx="1041892" cy="457200"/>
          </a:xfrm>
          <a:prstGeom prst="roundRect">
            <a:avLst/>
          </a:prstGeom>
          <a:solidFill>
            <a:srgbClr val="FF93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5" name="TextBox 14">
            <a:extLst>
              <a:ext uri="{FF2B5EF4-FFF2-40B4-BE49-F238E27FC236}">
                <a16:creationId xmlns:a16="http://schemas.microsoft.com/office/drawing/2014/main" id="{630B063F-5B20-2647-A2FD-7D9CAD710D04}"/>
              </a:ext>
            </a:extLst>
          </p:cNvPr>
          <p:cNvSpPr txBox="1"/>
          <p:nvPr/>
        </p:nvSpPr>
        <p:spPr>
          <a:xfrm>
            <a:off x="2885498" y="3132143"/>
            <a:ext cx="1542810" cy="261610"/>
          </a:xfrm>
          <a:prstGeom prst="rect">
            <a:avLst/>
          </a:prstGeom>
          <a:noFill/>
        </p:spPr>
        <p:txBody>
          <a:bodyPr wrap="square" rtlCol="0">
            <a:spAutoFit/>
          </a:bodyPr>
          <a:lstStyle/>
          <a:p>
            <a:r>
              <a:rPr lang="en-US" sz="1100" b="1" dirty="0"/>
              <a:t>Spark Session</a:t>
            </a:r>
          </a:p>
        </p:txBody>
      </p:sp>
      <p:sp>
        <p:nvSpPr>
          <p:cNvPr id="16" name="Rounded Rectangle 15">
            <a:extLst>
              <a:ext uri="{FF2B5EF4-FFF2-40B4-BE49-F238E27FC236}">
                <a16:creationId xmlns:a16="http://schemas.microsoft.com/office/drawing/2014/main" id="{C9EB6BE0-AB9A-584C-89E5-C530B806B550}"/>
              </a:ext>
            </a:extLst>
          </p:cNvPr>
          <p:cNvSpPr/>
          <p:nvPr/>
        </p:nvSpPr>
        <p:spPr>
          <a:xfrm>
            <a:off x="2845092" y="3626040"/>
            <a:ext cx="1041892" cy="457200"/>
          </a:xfrm>
          <a:prstGeom prst="roundRect">
            <a:avLst/>
          </a:prstGeom>
          <a:solidFill>
            <a:srgbClr val="FF93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7" name="TextBox 16">
            <a:extLst>
              <a:ext uri="{FF2B5EF4-FFF2-40B4-BE49-F238E27FC236}">
                <a16:creationId xmlns:a16="http://schemas.microsoft.com/office/drawing/2014/main" id="{818E4C34-C17D-B14D-A341-267CD1C90085}"/>
              </a:ext>
            </a:extLst>
          </p:cNvPr>
          <p:cNvSpPr txBox="1"/>
          <p:nvPr/>
        </p:nvSpPr>
        <p:spPr>
          <a:xfrm>
            <a:off x="2879751" y="3725915"/>
            <a:ext cx="1542810" cy="261610"/>
          </a:xfrm>
          <a:prstGeom prst="rect">
            <a:avLst/>
          </a:prstGeom>
          <a:noFill/>
        </p:spPr>
        <p:txBody>
          <a:bodyPr wrap="square" rtlCol="0">
            <a:spAutoFit/>
          </a:bodyPr>
          <a:lstStyle/>
          <a:p>
            <a:r>
              <a:rPr lang="en-US" sz="1100" b="1" dirty="0"/>
              <a:t>Spark Session</a:t>
            </a:r>
          </a:p>
        </p:txBody>
      </p:sp>
      <p:sp>
        <p:nvSpPr>
          <p:cNvPr id="18" name="Rounded Rectangle 17">
            <a:extLst>
              <a:ext uri="{FF2B5EF4-FFF2-40B4-BE49-F238E27FC236}">
                <a16:creationId xmlns:a16="http://schemas.microsoft.com/office/drawing/2014/main" id="{B217FCA3-C0AF-3942-AC34-99E627651215}"/>
              </a:ext>
            </a:extLst>
          </p:cNvPr>
          <p:cNvSpPr/>
          <p:nvPr/>
        </p:nvSpPr>
        <p:spPr>
          <a:xfrm>
            <a:off x="2839345" y="4206736"/>
            <a:ext cx="1041892" cy="457200"/>
          </a:xfrm>
          <a:prstGeom prst="roundRect">
            <a:avLst/>
          </a:prstGeom>
          <a:solidFill>
            <a:srgbClr val="FF93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9" name="TextBox 18">
            <a:extLst>
              <a:ext uri="{FF2B5EF4-FFF2-40B4-BE49-F238E27FC236}">
                <a16:creationId xmlns:a16="http://schemas.microsoft.com/office/drawing/2014/main" id="{0C47C9E9-82B9-794C-8DE3-62054EC09468}"/>
              </a:ext>
            </a:extLst>
          </p:cNvPr>
          <p:cNvSpPr txBox="1"/>
          <p:nvPr/>
        </p:nvSpPr>
        <p:spPr>
          <a:xfrm>
            <a:off x="2874004" y="4306611"/>
            <a:ext cx="1542810" cy="261610"/>
          </a:xfrm>
          <a:prstGeom prst="rect">
            <a:avLst/>
          </a:prstGeom>
          <a:noFill/>
        </p:spPr>
        <p:txBody>
          <a:bodyPr wrap="square" rtlCol="0">
            <a:spAutoFit/>
          </a:bodyPr>
          <a:lstStyle/>
          <a:p>
            <a:r>
              <a:rPr lang="en-US" sz="1100" b="1" dirty="0"/>
              <a:t>Spark Session</a:t>
            </a:r>
          </a:p>
        </p:txBody>
      </p:sp>
      <p:sp>
        <p:nvSpPr>
          <p:cNvPr id="20" name="Rounded Rectangle 19">
            <a:extLst>
              <a:ext uri="{FF2B5EF4-FFF2-40B4-BE49-F238E27FC236}">
                <a16:creationId xmlns:a16="http://schemas.microsoft.com/office/drawing/2014/main" id="{BBC4D124-3B1F-0A49-88EB-E3CD6BB7F3A3}"/>
              </a:ext>
            </a:extLst>
          </p:cNvPr>
          <p:cNvSpPr/>
          <p:nvPr/>
        </p:nvSpPr>
        <p:spPr>
          <a:xfrm>
            <a:off x="4386159" y="3511730"/>
            <a:ext cx="1041892" cy="457200"/>
          </a:xfrm>
          <a:prstGeom prst="roundRect">
            <a:avLst/>
          </a:prstGeom>
          <a:solidFill>
            <a:srgbClr val="FF93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21" name="TextBox 20">
            <a:extLst>
              <a:ext uri="{FF2B5EF4-FFF2-40B4-BE49-F238E27FC236}">
                <a16:creationId xmlns:a16="http://schemas.microsoft.com/office/drawing/2014/main" id="{07E7A1EA-3766-794D-A764-5B6CA0B7D6ED}"/>
              </a:ext>
            </a:extLst>
          </p:cNvPr>
          <p:cNvSpPr txBox="1"/>
          <p:nvPr/>
        </p:nvSpPr>
        <p:spPr>
          <a:xfrm>
            <a:off x="4420818" y="3611605"/>
            <a:ext cx="1542810" cy="261610"/>
          </a:xfrm>
          <a:prstGeom prst="rect">
            <a:avLst/>
          </a:prstGeom>
          <a:noFill/>
        </p:spPr>
        <p:txBody>
          <a:bodyPr wrap="square" rtlCol="0">
            <a:spAutoFit/>
          </a:bodyPr>
          <a:lstStyle/>
          <a:p>
            <a:r>
              <a:rPr lang="en-US" sz="1100" b="1" dirty="0"/>
              <a:t>Spark Context</a:t>
            </a:r>
          </a:p>
        </p:txBody>
      </p:sp>
      <p:sp>
        <p:nvSpPr>
          <p:cNvPr id="22" name="Right Arrow 21">
            <a:extLst>
              <a:ext uri="{FF2B5EF4-FFF2-40B4-BE49-F238E27FC236}">
                <a16:creationId xmlns:a16="http://schemas.microsoft.com/office/drawing/2014/main" id="{601174CF-340B-D54E-9B4F-756FEE2603E0}"/>
              </a:ext>
            </a:extLst>
          </p:cNvPr>
          <p:cNvSpPr/>
          <p:nvPr/>
        </p:nvSpPr>
        <p:spPr>
          <a:xfrm>
            <a:off x="5963628" y="3611605"/>
            <a:ext cx="959686" cy="261610"/>
          </a:xfrm>
          <a:prstGeom prst="rightArrow">
            <a:avLst/>
          </a:prstGeom>
          <a:solidFill>
            <a:srgbClr val="FF93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4" name="Graphic 23" descr="Programmer">
            <a:extLst>
              <a:ext uri="{FF2B5EF4-FFF2-40B4-BE49-F238E27FC236}">
                <a16:creationId xmlns:a16="http://schemas.microsoft.com/office/drawing/2014/main" id="{514FF034-107A-1347-B1E9-10BE8990866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91387" y="2766705"/>
            <a:ext cx="696548" cy="696548"/>
          </a:xfrm>
          <a:prstGeom prst="rect">
            <a:avLst/>
          </a:prstGeom>
        </p:spPr>
      </p:pic>
      <p:pic>
        <p:nvPicPr>
          <p:cNvPr id="25" name="Graphic 24" descr="Programmer">
            <a:extLst>
              <a:ext uri="{FF2B5EF4-FFF2-40B4-BE49-F238E27FC236}">
                <a16:creationId xmlns:a16="http://schemas.microsoft.com/office/drawing/2014/main" id="{3AE7C12C-FEFC-6149-B0A6-0D4348A9A6D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70940" y="3393753"/>
            <a:ext cx="696548" cy="696548"/>
          </a:xfrm>
          <a:prstGeom prst="rect">
            <a:avLst/>
          </a:prstGeom>
        </p:spPr>
      </p:pic>
      <p:pic>
        <p:nvPicPr>
          <p:cNvPr id="26" name="Graphic 25" descr="Programmer">
            <a:extLst>
              <a:ext uri="{FF2B5EF4-FFF2-40B4-BE49-F238E27FC236}">
                <a16:creationId xmlns:a16="http://schemas.microsoft.com/office/drawing/2014/main" id="{E97B1D7D-6CE8-D045-A52E-6AED05BAD3E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70940" y="4066606"/>
            <a:ext cx="696548" cy="696548"/>
          </a:xfrm>
          <a:prstGeom prst="rect">
            <a:avLst/>
          </a:prstGeom>
        </p:spPr>
      </p:pic>
      <p:sp>
        <p:nvSpPr>
          <p:cNvPr id="27" name="TextBox 26">
            <a:extLst>
              <a:ext uri="{FF2B5EF4-FFF2-40B4-BE49-F238E27FC236}">
                <a16:creationId xmlns:a16="http://schemas.microsoft.com/office/drawing/2014/main" id="{BA2D9007-BA2A-5F44-8A17-E0EB95BCCAE5}"/>
              </a:ext>
            </a:extLst>
          </p:cNvPr>
          <p:cNvSpPr txBox="1"/>
          <p:nvPr/>
        </p:nvSpPr>
        <p:spPr>
          <a:xfrm>
            <a:off x="3515866" y="5438905"/>
            <a:ext cx="3352713" cy="369332"/>
          </a:xfrm>
          <a:prstGeom prst="rect">
            <a:avLst/>
          </a:prstGeom>
          <a:noFill/>
        </p:spPr>
        <p:txBody>
          <a:bodyPr wrap="none" rtlCol="0">
            <a:spAutoFit/>
          </a:bodyPr>
          <a:lstStyle/>
          <a:p>
            <a:r>
              <a:rPr lang="en-US" dirty="0"/>
              <a:t> Figure: Spark session and context</a:t>
            </a:r>
          </a:p>
        </p:txBody>
      </p:sp>
      <p:sp>
        <p:nvSpPr>
          <p:cNvPr id="3" name="Footer Placeholder 2">
            <a:extLst>
              <a:ext uri="{FF2B5EF4-FFF2-40B4-BE49-F238E27FC236}">
                <a16:creationId xmlns:a16="http://schemas.microsoft.com/office/drawing/2014/main" id="{09024FA4-D247-4042-BD4D-B6367E0FA9E0}"/>
              </a:ext>
            </a:extLst>
          </p:cNvPr>
          <p:cNvSpPr>
            <a:spLocks noGrp="1"/>
          </p:cNvSpPr>
          <p:nvPr>
            <p:ph type="ftr" sz="quarter" idx="11"/>
          </p:nvPr>
        </p:nvSpPr>
        <p:spPr/>
        <p:txBody>
          <a:bodyPr/>
          <a:lstStyle/>
          <a:p>
            <a:r>
              <a:rPr lang="en-US"/>
              <a:t>© analyticstensor.com</a:t>
            </a:r>
            <a:endParaRPr lang="en-US" dirty="0"/>
          </a:p>
        </p:txBody>
      </p:sp>
      <p:pic>
        <p:nvPicPr>
          <p:cNvPr id="28" name="Picture 27">
            <a:extLst>
              <a:ext uri="{FF2B5EF4-FFF2-40B4-BE49-F238E27FC236}">
                <a16:creationId xmlns:a16="http://schemas.microsoft.com/office/drawing/2014/main" id="{2A01B53B-E122-DE40-A86D-0EA2D8AA83C1}"/>
              </a:ext>
            </a:extLst>
          </p:cNvPr>
          <p:cNvPicPr>
            <a:picLocks noChangeAspect="1"/>
          </p:cNvPicPr>
          <p:nvPr/>
        </p:nvPicPr>
        <p:blipFill>
          <a:blip r:embed="rId4"/>
          <a:stretch>
            <a:fillRect/>
          </a:stretch>
        </p:blipFill>
        <p:spPr>
          <a:xfrm>
            <a:off x="61186" y="6099013"/>
            <a:ext cx="952500" cy="635000"/>
          </a:xfrm>
          <a:prstGeom prst="rect">
            <a:avLst/>
          </a:prstGeom>
        </p:spPr>
      </p:pic>
    </p:spTree>
    <p:extLst>
      <p:ext uri="{BB962C8B-B14F-4D97-AF65-F5344CB8AC3E}">
        <p14:creationId xmlns:p14="http://schemas.microsoft.com/office/powerpoint/2010/main" val="155051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Distributed Components (cont.)</a:t>
            </a:r>
          </a:p>
        </p:txBody>
      </p:sp>
      <p:sp>
        <p:nvSpPr>
          <p:cNvPr id="3" name="Content Placeholder 2"/>
          <p:cNvSpPr>
            <a:spLocks noGrp="1"/>
          </p:cNvSpPr>
          <p:nvPr>
            <p:ph idx="1"/>
          </p:nvPr>
        </p:nvSpPr>
        <p:spPr/>
        <p:txBody>
          <a:bodyPr>
            <a:normAutofit fontScale="77500" lnSpcReduction="20000"/>
          </a:bodyPr>
          <a:lstStyle/>
          <a:p>
            <a:r>
              <a:rPr lang="en-US" dirty="0"/>
              <a:t>Spark Driver: Spark Driver instantiate a </a:t>
            </a:r>
            <a:r>
              <a:rPr lang="en-US" dirty="0" err="1"/>
              <a:t>SparkSession</a:t>
            </a:r>
            <a:r>
              <a:rPr lang="en-US" dirty="0"/>
              <a:t> for Spark Application. The functions of Spark Driver are:</a:t>
            </a:r>
          </a:p>
          <a:p>
            <a:pPr lvl="1"/>
            <a:r>
              <a:rPr lang="en-US" dirty="0"/>
              <a:t>It communicates with Spark Master where the cluster manager runs. It gets Spark workers resources like JVMs, CPU, memory, disk etc. from Spark Master.</a:t>
            </a:r>
          </a:p>
          <a:p>
            <a:pPr lvl="1"/>
            <a:r>
              <a:rPr lang="en-US" dirty="0"/>
              <a:t>It requests from Spark Master resources and Spark Executors JVMs. </a:t>
            </a:r>
          </a:p>
          <a:p>
            <a:pPr lvl="1"/>
            <a:r>
              <a:rPr lang="en-US" dirty="0"/>
              <a:t>It transforms all the Spark operations into DAG computations.</a:t>
            </a:r>
          </a:p>
          <a:p>
            <a:pPr lvl="1"/>
            <a:r>
              <a:rPr lang="en-US" dirty="0"/>
              <a:t>It schedules all the task.</a:t>
            </a:r>
          </a:p>
          <a:p>
            <a:pPr lvl="1"/>
            <a:r>
              <a:rPr lang="en-US" dirty="0"/>
              <a:t>It distributes the executions across all the Spark workers.</a:t>
            </a:r>
          </a:p>
          <a:p>
            <a:r>
              <a:rPr lang="en-US" dirty="0"/>
              <a:t>Spark Master: Spark Master is a physical node where Cluster Manager runs as a daemon.</a:t>
            </a:r>
          </a:p>
          <a:p>
            <a:r>
              <a:rPr lang="en-US" dirty="0"/>
              <a:t>Cluster Manager: Cluster Manager maintains a cluster of machines. It’s daemon communicates with worker daemons on Spark worker nodes.</a:t>
            </a:r>
          </a:p>
          <a:p>
            <a:r>
              <a:rPr lang="en-US" dirty="0"/>
              <a:t>Spark Worker: Spark Worker is a physical nodes (machines) in the cluster. It’s main task is to launch Executors where Spark’s tasks runs.</a:t>
            </a:r>
          </a:p>
          <a:p>
            <a:pPr marL="109728" indent="0">
              <a:buNone/>
            </a:pPr>
            <a:endParaRPr lang="en-US" dirty="0"/>
          </a:p>
          <a:p>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15</a:t>
            </a:fld>
            <a:endParaRPr lang="en-US" dirty="0"/>
          </a:p>
        </p:txBody>
      </p:sp>
      <p:sp>
        <p:nvSpPr>
          <p:cNvPr id="4" name="Footer Placeholder 3">
            <a:extLst>
              <a:ext uri="{FF2B5EF4-FFF2-40B4-BE49-F238E27FC236}">
                <a16:creationId xmlns:a16="http://schemas.microsoft.com/office/drawing/2014/main" id="{F72A5B3E-AFC2-7842-843A-453A127C48D5}"/>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5F42A912-081C-8E40-89CB-CB6E67050008}"/>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4010077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API</a:t>
            </a:r>
          </a:p>
        </p:txBody>
      </p:sp>
      <p:sp>
        <p:nvSpPr>
          <p:cNvPr id="3" name="Content Placeholder 2"/>
          <p:cNvSpPr>
            <a:spLocks noGrp="1"/>
          </p:cNvSpPr>
          <p:nvPr>
            <p:ph idx="1"/>
          </p:nvPr>
        </p:nvSpPr>
        <p:spPr/>
        <p:txBody>
          <a:bodyPr>
            <a:normAutofit fontScale="70000" lnSpcReduction="20000"/>
          </a:bodyPr>
          <a:lstStyle/>
          <a:p>
            <a:r>
              <a:rPr lang="en-US" b="1" dirty="0"/>
              <a:t>RDDs: </a:t>
            </a:r>
            <a:r>
              <a:rPr lang="en-US" dirty="0"/>
              <a:t>Resilient Distributed Datasets is a distributed memory abstraction that helps in-memory computation on large clusters with fault-tolerant. It is a parallel data structures where user can control the partitioning of data with the help of its rich set of operators.</a:t>
            </a:r>
            <a:endParaRPr lang="en-US" b="1" dirty="0"/>
          </a:p>
          <a:p>
            <a:r>
              <a:rPr lang="en-US" b="1" dirty="0"/>
              <a:t>DataFrames</a:t>
            </a:r>
            <a:r>
              <a:rPr lang="en-US" dirty="0"/>
              <a:t>: DataFrame is the commons structured API. It is a representation data in rows and columns. It is similar to Python DataFrames but it exists on multiple machines by providing more resources. Pythons Pandas Dataframe can be easily converted to Spark Dataframe. The schema defines the columns and its data types.</a:t>
            </a:r>
          </a:p>
          <a:p>
            <a:pPr lvl="1"/>
            <a:r>
              <a:rPr lang="en-US" b="1" dirty="0"/>
              <a:t>Partitions</a:t>
            </a:r>
            <a:r>
              <a:rPr lang="en-US" dirty="0"/>
              <a:t>: Partitions is the chunks of data. It is a collection of rows that reside in physical machine in the cluster.</a:t>
            </a:r>
          </a:p>
          <a:p>
            <a:pPr lvl="2"/>
            <a:r>
              <a:rPr lang="en-US" dirty="0"/>
              <a:t>If there is single partitions, the parallelism will be only one even though we have multiple executors.</a:t>
            </a:r>
          </a:p>
          <a:p>
            <a:pPr lvl="2"/>
            <a:r>
              <a:rPr lang="en-US" dirty="0"/>
              <a:t>If there are many partitions but single executor, the parallelism will be only one since there is single computation resource (i.e. executor).</a:t>
            </a:r>
          </a:p>
          <a:p>
            <a:pPr marL="109728" indent="0">
              <a:buNone/>
            </a:pPr>
            <a:r>
              <a:rPr lang="en-US" dirty="0"/>
              <a:t>The physical data is distributed across Spark Cluster. Partitions are stored in HDFS or cloud storage. The default partition size is 64 MB. Although the data is distributed as partition across physical cluster, Spark used them as high-level logical data abstraction (RDD or DataFrame) in memory. Spark worker’s Executor reads the partition nearest to its rack.</a:t>
            </a:r>
          </a:p>
          <a:p>
            <a:pPr marL="109728" indent="0">
              <a:buNone/>
            </a:pPr>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16</a:t>
            </a:fld>
            <a:endParaRPr lang="en-US" dirty="0"/>
          </a:p>
        </p:txBody>
      </p:sp>
      <p:sp>
        <p:nvSpPr>
          <p:cNvPr id="4" name="Footer Placeholder 3">
            <a:extLst>
              <a:ext uri="{FF2B5EF4-FFF2-40B4-BE49-F238E27FC236}">
                <a16:creationId xmlns:a16="http://schemas.microsoft.com/office/drawing/2014/main" id="{7BF0547C-17B9-5C46-B7F6-89573CE53CE7}"/>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797DC19D-E13B-F44F-8B66-20B7E0617FF3}"/>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325841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API (cont.)</a:t>
            </a:r>
          </a:p>
        </p:txBody>
      </p:sp>
      <p:sp>
        <p:nvSpPr>
          <p:cNvPr id="5" name="Slide Number Placeholder 4"/>
          <p:cNvSpPr>
            <a:spLocks noGrp="1"/>
          </p:cNvSpPr>
          <p:nvPr>
            <p:ph type="sldNum" sz="quarter" idx="12"/>
          </p:nvPr>
        </p:nvSpPr>
        <p:spPr/>
        <p:txBody>
          <a:bodyPr/>
          <a:lstStyle/>
          <a:p>
            <a:fld id="{401CF334-2D5C-4859-84A6-CA7E6E43FAEB}" type="slidenum">
              <a:rPr lang="en-US" smtClean="0"/>
              <a:t>17</a:t>
            </a:fld>
            <a:endParaRPr lang="en-US" dirty="0"/>
          </a:p>
        </p:txBody>
      </p:sp>
      <p:sp>
        <p:nvSpPr>
          <p:cNvPr id="6" name="Rectangle 5">
            <a:extLst>
              <a:ext uri="{FF2B5EF4-FFF2-40B4-BE49-F238E27FC236}">
                <a16:creationId xmlns:a16="http://schemas.microsoft.com/office/drawing/2014/main" id="{BD5EAA2A-E031-6840-AE46-87E75D9B99DB}"/>
              </a:ext>
            </a:extLst>
          </p:cNvPr>
          <p:cNvSpPr/>
          <p:nvPr/>
        </p:nvSpPr>
        <p:spPr>
          <a:xfrm>
            <a:off x="1171305" y="2616809"/>
            <a:ext cx="8652946" cy="735918"/>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an 3">
            <a:extLst>
              <a:ext uri="{FF2B5EF4-FFF2-40B4-BE49-F238E27FC236}">
                <a16:creationId xmlns:a16="http://schemas.microsoft.com/office/drawing/2014/main" id="{AFA20077-993B-9E4E-8652-3907C1CB9AA7}"/>
              </a:ext>
            </a:extLst>
          </p:cNvPr>
          <p:cNvSpPr/>
          <p:nvPr/>
        </p:nvSpPr>
        <p:spPr>
          <a:xfrm>
            <a:off x="1959430" y="4812218"/>
            <a:ext cx="1110343" cy="66620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7" name="Can 6">
            <a:extLst>
              <a:ext uri="{FF2B5EF4-FFF2-40B4-BE49-F238E27FC236}">
                <a16:creationId xmlns:a16="http://schemas.microsoft.com/office/drawing/2014/main" id="{803636B6-62AD-BB46-852A-D577FC8D78B8}"/>
              </a:ext>
            </a:extLst>
          </p:cNvPr>
          <p:cNvSpPr/>
          <p:nvPr/>
        </p:nvSpPr>
        <p:spPr>
          <a:xfrm>
            <a:off x="1959429" y="4653644"/>
            <a:ext cx="1110343" cy="66620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8" name="Can 7">
            <a:extLst>
              <a:ext uri="{FF2B5EF4-FFF2-40B4-BE49-F238E27FC236}">
                <a16:creationId xmlns:a16="http://schemas.microsoft.com/office/drawing/2014/main" id="{E54858A7-F3A4-5A4D-8A70-466C86ADF815}"/>
              </a:ext>
            </a:extLst>
          </p:cNvPr>
          <p:cNvSpPr/>
          <p:nvPr/>
        </p:nvSpPr>
        <p:spPr>
          <a:xfrm>
            <a:off x="1959429" y="4479115"/>
            <a:ext cx="1110343" cy="66620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9" name="Can 8">
            <a:extLst>
              <a:ext uri="{FF2B5EF4-FFF2-40B4-BE49-F238E27FC236}">
                <a16:creationId xmlns:a16="http://schemas.microsoft.com/office/drawing/2014/main" id="{7F3B2553-3907-6640-93D0-58C4DA8B638B}"/>
              </a:ext>
            </a:extLst>
          </p:cNvPr>
          <p:cNvSpPr/>
          <p:nvPr/>
        </p:nvSpPr>
        <p:spPr>
          <a:xfrm>
            <a:off x="1959428" y="4559571"/>
            <a:ext cx="1110343" cy="346720"/>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0" name="Slide Number Placeholder 4">
            <a:extLst>
              <a:ext uri="{FF2B5EF4-FFF2-40B4-BE49-F238E27FC236}">
                <a16:creationId xmlns:a16="http://schemas.microsoft.com/office/drawing/2014/main" id="{FF1A865B-5C6D-DD48-8E75-9090600528B9}"/>
              </a:ext>
            </a:extLst>
          </p:cNvPr>
          <p:cNvSpPr txBox="1">
            <a:spLocks/>
          </p:cNvSpPr>
          <p:nvPr/>
        </p:nvSpPr>
        <p:spPr>
          <a:xfrm>
            <a:off x="13468677" y="-39965"/>
            <a:ext cx="1016000" cy="365760"/>
          </a:xfrm>
          <a:prstGeom prst="rect">
            <a:avLst/>
          </a:prstGeom>
        </p:spPr>
        <p:txBody>
          <a:bodyPr vert="horz" anchor="b"/>
          <a:lstStyle>
            <a:defPPr>
              <a:defRPr lang="en-US"/>
            </a:defPPr>
            <a:lvl1pPr marL="0" algn="r" defTabSz="914400" rtl="0" eaLnBrk="1" latinLnBrk="0" hangingPunct="1">
              <a:defRPr kumimoji="0" sz="18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01CF334-2D5C-4859-84A6-CA7E6E43FAEB}" type="slidenum">
              <a:rPr lang="en-US" smtClean="0"/>
              <a:pPr/>
              <a:t>17</a:t>
            </a:fld>
            <a:endParaRPr lang="en-US" dirty="0"/>
          </a:p>
        </p:txBody>
      </p:sp>
      <p:sp>
        <p:nvSpPr>
          <p:cNvPr id="11" name="Can 10">
            <a:extLst>
              <a:ext uri="{FF2B5EF4-FFF2-40B4-BE49-F238E27FC236}">
                <a16:creationId xmlns:a16="http://schemas.microsoft.com/office/drawing/2014/main" id="{D65D69E8-05EC-3D46-BBD2-DED265C2EAB1}"/>
              </a:ext>
            </a:extLst>
          </p:cNvPr>
          <p:cNvSpPr/>
          <p:nvPr/>
        </p:nvSpPr>
        <p:spPr>
          <a:xfrm>
            <a:off x="4619900" y="4769981"/>
            <a:ext cx="1110343" cy="66620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2" name="Can 11">
            <a:extLst>
              <a:ext uri="{FF2B5EF4-FFF2-40B4-BE49-F238E27FC236}">
                <a16:creationId xmlns:a16="http://schemas.microsoft.com/office/drawing/2014/main" id="{4348B39C-2415-584E-9E28-F41C5AAAB681}"/>
              </a:ext>
            </a:extLst>
          </p:cNvPr>
          <p:cNvSpPr/>
          <p:nvPr/>
        </p:nvSpPr>
        <p:spPr>
          <a:xfrm>
            <a:off x="4619899" y="4611407"/>
            <a:ext cx="1110343" cy="66620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3" name="Can 12">
            <a:extLst>
              <a:ext uri="{FF2B5EF4-FFF2-40B4-BE49-F238E27FC236}">
                <a16:creationId xmlns:a16="http://schemas.microsoft.com/office/drawing/2014/main" id="{0B00EE42-349A-0D46-86DE-1BD1E464D789}"/>
              </a:ext>
            </a:extLst>
          </p:cNvPr>
          <p:cNvSpPr/>
          <p:nvPr/>
        </p:nvSpPr>
        <p:spPr>
          <a:xfrm>
            <a:off x="4619899" y="4436878"/>
            <a:ext cx="1110343" cy="66620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4" name="Can 13">
            <a:extLst>
              <a:ext uri="{FF2B5EF4-FFF2-40B4-BE49-F238E27FC236}">
                <a16:creationId xmlns:a16="http://schemas.microsoft.com/office/drawing/2014/main" id="{3B03A4ED-AD2D-0748-A4A9-DF3D0154114B}"/>
              </a:ext>
            </a:extLst>
          </p:cNvPr>
          <p:cNvSpPr/>
          <p:nvPr/>
        </p:nvSpPr>
        <p:spPr>
          <a:xfrm>
            <a:off x="4619898" y="4517334"/>
            <a:ext cx="1110343" cy="346720"/>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5" name="Slide Number Placeholder 4">
            <a:extLst>
              <a:ext uri="{FF2B5EF4-FFF2-40B4-BE49-F238E27FC236}">
                <a16:creationId xmlns:a16="http://schemas.microsoft.com/office/drawing/2014/main" id="{22C1F78B-494B-4942-B10F-CFDF61AE5C2D}"/>
              </a:ext>
            </a:extLst>
          </p:cNvPr>
          <p:cNvSpPr txBox="1">
            <a:spLocks/>
          </p:cNvSpPr>
          <p:nvPr/>
        </p:nvSpPr>
        <p:spPr>
          <a:xfrm>
            <a:off x="16326104" y="-67537"/>
            <a:ext cx="1016000" cy="365760"/>
          </a:xfrm>
          <a:prstGeom prst="rect">
            <a:avLst/>
          </a:prstGeom>
        </p:spPr>
        <p:txBody>
          <a:bodyPr vert="horz" anchor="b"/>
          <a:lstStyle>
            <a:defPPr>
              <a:defRPr lang="en-US"/>
            </a:defPPr>
            <a:lvl1pPr marL="0" algn="r" defTabSz="914400" rtl="0" eaLnBrk="1" latinLnBrk="0" hangingPunct="1">
              <a:defRPr kumimoji="0" sz="18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01CF334-2D5C-4859-84A6-CA7E6E43FAEB}" type="slidenum">
              <a:rPr lang="en-US" smtClean="0"/>
              <a:pPr/>
              <a:t>17</a:t>
            </a:fld>
            <a:endParaRPr lang="en-US" dirty="0"/>
          </a:p>
        </p:txBody>
      </p:sp>
      <p:sp>
        <p:nvSpPr>
          <p:cNvPr id="16" name="Can 15">
            <a:extLst>
              <a:ext uri="{FF2B5EF4-FFF2-40B4-BE49-F238E27FC236}">
                <a16:creationId xmlns:a16="http://schemas.microsoft.com/office/drawing/2014/main" id="{455CFC9F-DA66-2248-A50E-6A015939E5AC}"/>
              </a:ext>
            </a:extLst>
          </p:cNvPr>
          <p:cNvSpPr/>
          <p:nvPr/>
        </p:nvSpPr>
        <p:spPr>
          <a:xfrm>
            <a:off x="7385886" y="4742409"/>
            <a:ext cx="1110343" cy="66620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7" name="Can 16">
            <a:extLst>
              <a:ext uri="{FF2B5EF4-FFF2-40B4-BE49-F238E27FC236}">
                <a16:creationId xmlns:a16="http://schemas.microsoft.com/office/drawing/2014/main" id="{FA9284D5-F765-554D-BE35-C767DAD44A8A}"/>
              </a:ext>
            </a:extLst>
          </p:cNvPr>
          <p:cNvSpPr/>
          <p:nvPr/>
        </p:nvSpPr>
        <p:spPr>
          <a:xfrm>
            <a:off x="7385885" y="4583835"/>
            <a:ext cx="1110343" cy="66620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8" name="Can 17">
            <a:extLst>
              <a:ext uri="{FF2B5EF4-FFF2-40B4-BE49-F238E27FC236}">
                <a16:creationId xmlns:a16="http://schemas.microsoft.com/office/drawing/2014/main" id="{A960E49E-F5C0-7743-BBDD-CF7CC665E7C9}"/>
              </a:ext>
            </a:extLst>
          </p:cNvPr>
          <p:cNvSpPr/>
          <p:nvPr/>
        </p:nvSpPr>
        <p:spPr>
          <a:xfrm>
            <a:off x="7385885" y="4409306"/>
            <a:ext cx="1110343" cy="66620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9" name="Can 18">
            <a:extLst>
              <a:ext uri="{FF2B5EF4-FFF2-40B4-BE49-F238E27FC236}">
                <a16:creationId xmlns:a16="http://schemas.microsoft.com/office/drawing/2014/main" id="{B422FFD9-FBA1-8C47-8660-7F966B905414}"/>
              </a:ext>
            </a:extLst>
          </p:cNvPr>
          <p:cNvSpPr/>
          <p:nvPr/>
        </p:nvSpPr>
        <p:spPr>
          <a:xfrm>
            <a:off x="7385884" y="4489762"/>
            <a:ext cx="1110343" cy="346720"/>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cxnSp>
        <p:nvCxnSpPr>
          <p:cNvPr id="23" name="Straight Arrow Connector 22">
            <a:extLst>
              <a:ext uri="{FF2B5EF4-FFF2-40B4-BE49-F238E27FC236}">
                <a16:creationId xmlns:a16="http://schemas.microsoft.com/office/drawing/2014/main" id="{16794F69-6D06-664A-9418-3ED7B2F0E3A6}"/>
              </a:ext>
            </a:extLst>
          </p:cNvPr>
          <p:cNvCxnSpPr/>
          <p:nvPr/>
        </p:nvCxnSpPr>
        <p:spPr>
          <a:xfrm>
            <a:off x="2495006" y="3481252"/>
            <a:ext cx="0" cy="86868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5" name="Straight Arrow Connector 24">
            <a:extLst>
              <a:ext uri="{FF2B5EF4-FFF2-40B4-BE49-F238E27FC236}">
                <a16:creationId xmlns:a16="http://schemas.microsoft.com/office/drawing/2014/main" id="{488A9DB9-4387-794B-8661-FC950FA98B53}"/>
              </a:ext>
            </a:extLst>
          </p:cNvPr>
          <p:cNvCxnSpPr/>
          <p:nvPr/>
        </p:nvCxnSpPr>
        <p:spPr>
          <a:xfrm>
            <a:off x="5190308" y="3481252"/>
            <a:ext cx="0" cy="86868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7" name="Straight Connector 26">
            <a:extLst>
              <a:ext uri="{FF2B5EF4-FFF2-40B4-BE49-F238E27FC236}">
                <a16:creationId xmlns:a16="http://schemas.microsoft.com/office/drawing/2014/main" id="{7BCEF2D9-FDAA-7048-91C6-B13A6C4685F4}"/>
              </a:ext>
            </a:extLst>
          </p:cNvPr>
          <p:cNvCxnSpPr/>
          <p:nvPr/>
        </p:nvCxnSpPr>
        <p:spPr>
          <a:xfrm>
            <a:off x="2808514" y="2616809"/>
            <a:ext cx="0" cy="735918"/>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3DEA06EE-847D-AE4C-B364-D2120587CDF4}"/>
              </a:ext>
            </a:extLst>
          </p:cNvPr>
          <p:cNvCxnSpPr/>
          <p:nvPr/>
        </p:nvCxnSpPr>
        <p:spPr>
          <a:xfrm>
            <a:off x="4589418" y="2616809"/>
            <a:ext cx="0" cy="735918"/>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EBB88171-A19D-5645-9DC7-DC35B7251047}"/>
              </a:ext>
            </a:extLst>
          </p:cNvPr>
          <p:cNvCxnSpPr/>
          <p:nvPr/>
        </p:nvCxnSpPr>
        <p:spPr>
          <a:xfrm>
            <a:off x="6723017" y="2616809"/>
            <a:ext cx="0" cy="735918"/>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1243AE29-7390-BB4A-978A-565B6276EE96}"/>
              </a:ext>
            </a:extLst>
          </p:cNvPr>
          <p:cNvCxnSpPr/>
          <p:nvPr/>
        </p:nvCxnSpPr>
        <p:spPr>
          <a:xfrm>
            <a:off x="8465747" y="2616809"/>
            <a:ext cx="0" cy="735918"/>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AA8B7955-E0B3-364E-9F24-7E04DD6DFB74}"/>
              </a:ext>
            </a:extLst>
          </p:cNvPr>
          <p:cNvCxnSpPr/>
          <p:nvPr/>
        </p:nvCxnSpPr>
        <p:spPr>
          <a:xfrm>
            <a:off x="7916091" y="3429000"/>
            <a:ext cx="0" cy="86868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2" name="Straight Arrow Connector 31">
            <a:extLst>
              <a:ext uri="{FF2B5EF4-FFF2-40B4-BE49-F238E27FC236}">
                <a16:creationId xmlns:a16="http://schemas.microsoft.com/office/drawing/2014/main" id="{8F3AD7F2-1220-7048-BC9F-6F96C11588AD}"/>
              </a:ext>
            </a:extLst>
          </p:cNvPr>
          <p:cNvCxnSpPr>
            <a:cxnSpLocks/>
          </p:cNvCxnSpPr>
          <p:nvPr/>
        </p:nvCxnSpPr>
        <p:spPr>
          <a:xfrm flipH="1">
            <a:off x="2808514" y="3523386"/>
            <a:ext cx="496388" cy="736303"/>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5" name="Straight Arrow Connector 34">
            <a:extLst>
              <a:ext uri="{FF2B5EF4-FFF2-40B4-BE49-F238E27FC236}">
                <a16:creationId xmlns:a16="http://schemas.microsoft.com/office/drawing/2014/main" id="{8B393344-F89A-004D-A0D3-0D9A964A87D5}"/>
              </a:ext>
            </a:extLst>
          </p:cNvPr>
          <p:cNvCxnSpPr>
            <a:cxnSpLocks/>
          </p:cNvCxnSpPr>
          <p:nvPr/>
        </p:nvCxnSpPr>
        <p:spPr>
          <a:xfrm flipH="1">
            <a:off x="8248033" y="3518334"/>
            <a:ext cx="496388" cy="736303"/>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6" name="TextBox 35">
            <a:extLst>
              <a:ext uri="{FF2B5EF4-FFF2-40B4-BE49-F238E27FC236}">
                <a16:creationId xmlns:a16="http://schemas.microsoft.com/office/drawing/2014/main" id="{2BD3773F-A3C5-0043-BA55-4A93CBF152D0}"/>
              </a:ext>
            </a:extLst>
          </p:cNvPr>
          <p:cNvSpPr txBox="1"/>
          <p:nvPr/>
        </p:nvSpPr>
        <p:spPr>
          <a:xfrm>
            <a:off x="1310307" y="2843241"/>
            <a:ext cx="1298241" cy="307777"/>
          </a:xfrm>
          <a:prstGeom prst="rect">
            <a:avLst/>
          </a:prstGeom>
          <a:noFill/>
        </p:spPr>
        <p:txBody>
          <a:bodyPr wrap="none" rtlCol="0">
            <a:spAutoFit/>
          </a:bodyPr>
          <a:lstStyle/>
          <a:p>
            <a:r>
              <a:rPr lang="en-US" sz="1400" b="1" dirty="0"/>
              <a:t>Data Partitions</a:t>
            </a:r>
          </a:p>
        </p:txBody>
      </p:sp>
      <p:sp>
        <p:nvSpPr>
          <p:cNvPr id="37" name="TextBox 36">
            <a:extLst>
              <a:ext uri="{FF2B5EF4-FFF2-40B4-BE49-F238E27FC236}">
                <a16:creationId xmlns:a16="http://schemas.microsoft.com/office/drawing/2014/main" id="{DFC6EB7E-2B11-C240-A261-3F754AD6F393}"/>
              </a:ext>
            </a:extLst>
          </p:cNvPr>
          <p:cNvSpPr txBox="1"/>
          <p:nvPr/>
        </p:nvSpPr>
        <p:spPr>
          <a:xfrm>
            <a:off x="2947516" y="2843241"/>
            <a:ext cx="1298241" cy="307777"/>
          </a:xfrm>
          <a:prstGeom prst="rect">
            <a:avLst/>
          </a:prstGeom>
          <a:noFill/>
        </p:spPr>
        <p:txBody>
          <a:bodyPr wrap="none" rtlCol="0">
            <a:spAutoFit/>
          </a:bodyPr>
          <a:lstStyle/>
          <a:p>
            <a:r>
              <a:rPr lang="en-US" sz="1400" b="1" dirty="0"/>
              <a:t>Data Partitions</a:t>
            </a:r>
          </a:p>
        </p:txBody>
      </p:sp>
      <p:sp>
        <p:nvSpPr>
          <p:cNvPr id="38" name="TextBox 37">
            <a:extLst>
              <a:ext uri="{FF2B5EF4-FFF2-40B4-BE49-F238E27FC236}">
                <a16:creationId xmlns:a16="http://schemas.microsoft.com/office/drawing/2014/main" id="{CE1BA528-D17D-C54A-AC65-6A1FC60A2000}"/>
              </a:ext>
            </a:extLst>
          </p:cNvPr>
          <p:cNvSpPr txBox="1"/>
          <p:nvPr/>
        </p:nvSpPr>
        <p:spPr>
          <a:xfrm>
            <a:off x="4819863" y="2830879"/>
            <a:ext cx="1298241" cy="307777"/>
          </a:xfrm>
          <a:prstGeom prst="rect">
            <a:avLst/>
          </a:prstGeom>
          <a:noFill/>
        </p:spPr>
        <p:txBody>
          <a:bodyPr wrap="none" rtlCol="0">
            <a:spAutoFit/>
          </a:bodyPr>
          <a:lstStyle/>
          <a:p>
            <a:r>
              <a:rPr lang="en-US" sz="1400" b="1" dirty="0"/>
              <a:t>Data Partitions</a:t>
            </a:r>
          </a:p>
        </p:txBody>
      </p:sp>
      <p:sp>
        <p:nvSpPr>
          <p:cNvPr id="39" name="TextBox 38">
            <a:extLst>
              <a:ext uri="{FF2B5EF4-FFF2-40B4-BE49-F238E27FC236}">
                <a16:creationId xmlns:a16="http://schemas.microsoft.com/office/drawing/2014/main" id="{98983852-6A7A-5D4A-9DAF-62747D9078DB}"/>
              </a:ext>
            </a:extLst>
          </p:cNvPr>
          <p:cNvSpPr txBox="1"/>
          <p:nvPr/>
        </p:nvSpPr>
        <p:spPr>
          <a:xfrm>
            <a:off x="6805069" y="2834147"/>
            <a:ext cx="1298241" cy="307777"/>
          </a:xfrm>
          <a:prstGeom prst="rect">
            <a:avLst/>
          </a:prstGeom>
          <a:noFill/>
        </p:spPr>
        <p:txBody>
          <a:bodyPr wrap="none" rtlCol="0">
            <a:spAutoFit/>
          </a:bodyPr>
          <a:lstStyle/>
          <a:p>
            <a:r>
              <a:rPr lang="en-US" sz="1400" b="1" dirty="0"/>
              <a:t>Data Partitions</a:t>
            </a:r>
          </a:p>
        </p:txBody>
      </p:sp>
      <p:sp>
        <p:nvSpPr>
          <p:cNvPr id="40" name="TextBox 39">
            <a:extLst>
              <a:ext uri="{FF2B5EF4-FFF2-40B4-BE49-F238E27FC236}">
                <a16:creationId xmlns:a16="http://schemas.microsoft.com/office/drawing/2014/main" id="{EF3F605D-512A-C440-ACD0-02CB579D3071}"/>
              </a:ext>
            </a:extLst>
          </p:cNvPr>
          <p:cNvSpPr txBox="1"/>
          <p:nvPr/>
        </p:nvSpPr>
        <p:spPr>
          <a:xfrm>
            <a:off x="8480490" y="2812783"/>
            <a:ext cx="1298241" cy="307777"/>
          </a:xfrm>
          <a:prstGeom prst="rect">
            <a:avLst/>
          </a:prstGeom>
          <a:noFill/>
        </p:spPr>
        <p:txBody>
          <a:bodyPr wrap="none" rtlCol="0">
            <a:spAutoFit/>
          </a:bodyPr>
          <a:lstStyle/>
          <a:p>
            <a:r>
              <a:rPr lang="en-US" sz="1400" b="1" dirty="0"/>
              <a:t>Data Partitions</a:t>
            </a:r>
          </a:p>
        </p:txBody>
      </p:sp>
      <p:sp>
        <p:nvSpPr>
          <p:cNvPr id="41" name="TextBox 40">
            <a:extLst>
              <a:ext uri="{FF2B5EF4-FFF2-40B4-BE49-F238E27FC236}">
                <a16:creationId xmlns:a16="http://schemas.microsoft.com/office/drawing/2014/main" id="{D8892786-7FDC-DD48-B9CD-7F34CC4BF08E}"/>
              </a:ext>
            </a:extLst>
          </p:cNvPr>
          <p:cNvSpPr txBox="1"/>
          <p:nvPr/>
        </p:nvSpPr>
        <p:spPr>
          <a:xfrm>
            <a:off x="3797512" y="5688834"/>
            <a:ext cx="2335832" cy="307777"/>
          </a:xfrm>
          <a:prstGeom prst="rect">
            <a:avLst/>
          </a:prstGeom>
          <a:noFill/>
        </p:spPr>
        <p:txBody>
          <a:bodyPr wrap="none" rtlCol="0">
            <a:spAutoFit/>
          </a:bodyPr>
          <a:lstStyle/>
          <a:p>
            <a:r>
              <a:rPr lang="en-US" sz="1400" b="1" dirty="0">
                <a:solidFill>
                  <a:srgbClr val="00B0F0"/>
                </a:solidFill>
              </a:rPr>
              <a:t>HDFS, S3, Azure Blob Storage</a:t>
            </a:r>
          </a:p>
        </p:txBody>
      </p:sp>
      <p:sp>
        <p:nvSpPr>
          <p:cNvPr id="42" name="TextBox 41">
            <a:extLst>
              <a:ext uri="{FF2B5EF4-FFF2-40B4-BE49-F238E27FC236}">
                <a16:creationId xmlns:a16="http://schemas.microsoft.com/office/drawing/2014/main" id="{4C990E86-8504-2F4D-9B7F-7F722A8FBA66}"/>
              </a:ext>
            </a:extLst>
          </p:cNvPr>
          <p:cNvSpPr txBox="1"/>
          <p:nvPr/>
        </p:nvSpPr>
        <p:spPr>
          <a:xfrm>
            <a:off x="2808514" y="6132091"/>
            <a:ext cx="6352893" cy="369332"/>
          </a:xfrm>
          <a:prstGeom prst="rect">
            <a:avLst/>
          </a:prstGeom>
          <a:noFill/>
        </p:spPr>
        <p:txBody>
          <a:bodyPr wrap="none" rtlCol="0">
            <a:spAutoFit/>
          </a:bodyPr>
          <a:lstStyle/>
          <a:p>
            <a:r>
              <a:rPr lang="en-US" dirty="0"/>
              <a:t> Figure: Distribution of data across physical machines as partitions</a:t>
            </a:r>
          </a:p>
        </p:txBody>
      </p:sp>
      <p:sp>
        <p:nvSpPr>
          <p:cNvPr id="3" name="Footer Placeholder 2">
            <a:extLst>
              <a:ext uri="{FF2B5EF4-FFF2-40B4-BE49-F238E27FC236}">
                <a16:creationId xmlns:a16="http://schemas.microsoft.com/office/drawing/2014/main" id="{80384811-8099-864A-9543-BB1E8B4370DB}"/>
              </a:ext>
            </a:extLst>
          </p:cNvPr>
          <p:cNvSpPr>
            <a:spLocks noGrp="1"/>
          </p:cNvSpPr>
          <p:nvPr>
            <p:ph type="ftr" sz="quarter" idx="11"/>
          </p:nvPr>
        </p:nvSpPr>
        <p:spPr/>
        <p:txBody>
          <a:bodyPr/>
          <a:lstStyle/>
          <a:p>
            <a:r>
              <a:rPr lang="en-US"/>
              <a:t>© analyticstensor.com</a:t>
            </a:r>
            <a:endParaRPr lang="en-US" dirty="0"/>
          </a:p>
        </p:txBody>
      </p:sp>
      <p:pic>
        <p:nvPicPr>
          <p:cNvPr id="43" name="Picture 42">
            <a:extLst>
              <a:ext uri="{FF2B5EF4-FFF2-40B4-BE49-F238E27FC236}">
                <a16:creationId xmlns:a16="http://schemas.microsoft.com/office/drawing/2014/main" id="{8B722BA1-4E88-A14F-BE28-3E03E3B8DCBD}"/>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2369664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4E629-1D36-C246-8746-CEA4CC72316F}"/>
              </a:ext>
            </a:extLst>
          </p:cNvPr>
          <p:cNvSpPr>
            <a:spLocks noGrp="1"/>
          </p:cNvSpPr>
          <p:nvPr>
            <p:ph type="title"/>
          </p:nvPr>
        </p:nvSpPr>
        <p:spPr/>
        <p:txBody>
          <a:bodyPr/>
          <a:lstStyle/>
          <a:p>
            <a:r>
              <a:rPr lang="en-US" dirty="0"/>
              <a:t>Spark API (cont.)</a:t>
            </a:r>
          </a:p>
        </p:txBody>
      </p:sp>
      <p:sp>
        <p:nvSpPr>
          <p:cNvPr id="3" name="Content Placeholder 2">
            <a:extLst>
              <a:ext uri="{FF2B5EF4-FFF2-40B4-BE49-F238E27FC236}">
                <a16:creationId xmlns:a16="http://schemas.microsoft.com/office/drawing/2014/main" id="{A3A5CBC2-8799-C340-9BDE-45B8EC708B73}"/>
              </a:ext>
            </a:extLst>
          </p:cNvPr>
          <p:cNvSpPr>
            <a:spLocks noGrp="1"/>
          </p:cNvSpPr>
          <p:nvPr>
            <p:ph idx="1"/>
          </p:nvPr>
        </p:nvSpPr>
        <p:spPr/>
        <p:txBody>
          <a:bodyPr/>
          <a:lstStyle/>
          <a:p>
            <a:pPr marL="109728" indent="0">
              <a:buNone/>
            </a:pPr>
            <a:r>
              <a:rPr lang="en-US" dirty="0"/>
              <a:t>Partitioning is used for efficient parallelism. When the data are broken into chunks of partitions, Spark Executors process the data close to its location to reduce network bandwidth. Each executor’s core has its own data partition. </a:t>
            </a:r>
          </a:p>
          <a:p>
            <a:pPr marL="109728" indent="0">
              <a:buNone/>
            </a:pPr>
            <a:r>
              <a:rPr lang="en-US" dirty="0"/>
              <a:t>For example, the code snippet that will break the physical data stored across clusters into 10 partitions, each executor will get partitions to read into its memory.</a:t>
            </a:r>
          </a:p>
          <a:p>
            <a:pPr marL="109728" indent="0">
              <a:buNone/>
            </a:pPr>
            <a:r>
              <a:rPr lang="en-US" sz="1400" dirty="0" err="1"/>
              <a:t>sales_rdd</a:t>
            </a:r>
            <a:r>
              <a:rPr lang="en-US" sz="1400" dirty="0"/>
              <a:t> = </a:t>
            </a:r>
            <a:r>
              <a:rPr lang="en-US" sz="1400" dirty="0" err="1"/>
              <a:t>spark.textFile</a:t>
            </a:r>
            <a:r>
              <a:rPr lang="en-US" sz="1400" dirty="0"/>
              <a:t>(“/</a:t>
            </a:r>
            <a:r>
              <a:rPr lang="en-US" sz="1400" dirty="0" err="1"/>
              <a:t>tmp</a:t>
            </a:r>
            <a:r>
              <a:rPr lang="en-US" sz="1400" dirty="0"/>
              <a:t>/sales/sales_2018.txt”, </a:t>
            </a:r>
            <a:r>
              <a:rPr lang="en-US" sz="1400" dirty="0" err="1"/>
              <a:t>minPartitions</a:t>
            </a:r>
            <a:r>
              <a:rPr lang="en-US" sz="1400" dirty="0"/>
              <a:t> = 10)</a:t>
            </a:r>
          </a:p>
          <a:p>
            <a:pPr marL="109728" indent="0">
              <a:buNone/>
            </a:pPr>
            <a:r>
              <a:rPr lang="en-US" sz="1400" dirty="0" err="1"/>
              <a:t>sales_df</a:t>
            </a:r>
            <a:r>
              <a:rPr lang="en-US" sz="1400" dirty="0"/>
              <a:t> = </a:t>
            </a:r>
            <a:r>
              <a:rPr lang="en-US" sz="1400" dirty="0" err="1"/>
              <a:t>spark.createDataFrame</a:t>
            </a:r>
            <a:r>
              <a:rPr lang="en-US" sz="1400" dirty="0"/>
              <a:t>(</a:t>
            </a:r>
            <a:r>
              <a:rPr lang="en-US" sz="1400" dirty="0" err="1"/>
              <a:t>sales_rdd</a:t>
            </a:r>
            <a:r>
              <a:rPr lang="en-US" sz="1400" dirty="0"/>
              <a:t>, schema)</a:t>
            </a:r>
          </a:p>
          <a:p>
            <a:pPr marL="109728" indent="0">
              <a:buNone/>
            </a:pPr>
            <a:endParaRPr lang="en-US" sz="1400" dirty="0"/>
          </a:p>
          <a:p>
            <a:pPr marL="109728" indent="0">
              <a:buNone/>
            </a:pPr>
            <a:endParaRPr lang="en-US" sz="1400" dirty="0"/>
          </a:p>
          <a:p>
            <a:pPr marL="109728" indent="0">
              <a:buNone/>
            </a:pPr>
            <a:endParaRPr lang="en-US" sz="1400" dirty="0"/>
          </a:p>
          <a:p>
            <a:pPr marL="109728" indent="0">
              <a:buNone/>
            </a:pPr>
            <a:endParaRPr lang="en-US" sz="1400" dirty="0"/>
          </a:p>
        </p:txBody>
      </p:sp>
      <p:sp>
        <p:nvSpPr>
          <p:cNvPr id="4" name="Slide Number Placeholder 3">
            <a:extLst>
              <a:ext uri="{FF2B5EF4-FFF2-40B4-BE49-F238E27FC236}">
                <a16:creationId xmlns:a16="http://schemas.microsoft.com/office/drawing/2014/main" id="{5947CCDC-9B3F-7C4F-A001-CD6FD33AD22A}"/>
              </a:ext>
            </a:extLst>
          </p:cNvPr>
          <p:cNvSpPr>
            <a:spLocks noGrp="1"/>
          </p:cNvSpPr>
          <p:nvPr>
            <p:ph type="sldNum" sz="quarter" idx="12"/>
          </p:nvPr>
        </p:nvSpPr>
        <p:spPr/>
        <p:txBody>
          <a:bodyPr/>
          <a:lstStyle/>
          <a:p>
            <a:fld id="{401CF334-2D5C-4859-84A6-CA7E6E43FAEB}" type="slidenum">
              <a:rPr lang="en-US" smtClean="0"/>
              <a:t>18</a:t>
            </a:fld>
            <a:endParaRPr lang="en-US" dirty="0"/>
          </a:p>
        </p:txBody>
      </p:sp>
      <p:sp>
        <p:nvSpPr>
          <p:cNvPr id="5" name="Footer Placeholder 4">
            <a:extLst>
              <a:ext uri="{FF2B5EF4-FFF2-40B4-BE49-F238E27FC236}">
                <a16:creationId xmlns:a16="http://schemas.microsoft.com/office/drawing/2014/main" id="{DE0F153E-2776-0D41-8AC4-4883EA0EAD65}"/>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9446F322-2A68-FB4F-86A8-EE203CCB5C59}"/>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888477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API (cont.)</a:t>
            </a:r>
          </a:p>
        </p:txBody>
      </p:sp>
      <p:sp>
        <p:nvSpPr>
          <p:cNvPr id="5" name="Slide Number Placeholder 4"/>
          <p:cNvSpPr>
            <a:spLocks noGrp="1"/>
          </p:cNvSpPr>
          <p:nvPr>
            <p:ph type="sldNum" sz="quarter" idx="12"/>
          </p:nvPr>
        </p:nvSpPr>
        <p:spPr>
          <a:xfrm>
            <a:off x="10899648" y="2272"/>
            <a:ext cx="1016000" cy="365760"/>
          </a:xfrm>
        </p:spPr>
        <p:txBody>
          <a:bodyPr/>
          <a:lstStyle/>
          <a:p>
            <a:fld id="{401CF334-2D5C-4859-84A6-CA7E6E43FAEB}" type="slidenum">
              <a:rPr lang="en-US" smtClean="0"/>
              <a:t>19</a:t>
            </a:fld>
            <a:endParaRPr lang="en-US" dirty="0"/>
          </a:p>
        </p:txBody>
      </p:sp>
      <p:sp>
        <p:nvSpPr>
          <p:cNvPr id="6" name="Rectangle 5">
            <a:extLst>
              <a:ext uri="{FF2B5EF4-FFF2-40B4-BE49-F238E27FC236}">
                <a16:creationId xmlns:a16="http://schemas.microsoft.com/office/drawing/2014/main" id="{BD5EAA2A-E031-6840-AE46-87E75D9B99DB}"/>
              </a:ext>
            </a:extLst>
          </p:cNvPr>
          <p:cNvSpPr/>
          <p:nvPr/>
        </p:nvSpPr>
        <p:spPr>
          <a:xfrm>
            <a:off x="1119054" y="3804960"/>
            <a:ext cx="8652946" cy="502641"/>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an 3">
            <a:extLst>
              <a:ext uri="{FF2B5EF4-FFF2-40B4-BE49-F238E27FC236}">
                <a16:creationId xmlns:a16="http://schemas.microsoft.com/office/drawing/2014/main" id="{AFA20077-993B-9E4E-8652-3907C1CB9AA7}"/>
              </a:ext>
            </a:extLst>
          </p:cNvPr>
          <p:cNvSpPr/>
          <p:nvPr/>
        </p:nvSpPr>
        <p:spPr>
          <a:xfrm>
            <a:off x="1943691" y="5359080"/>
            <a:ext cx="1110343" cy="19297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7" name="Can 6">
            <a:extLst>
              <a:ext uri="{FF2B5EF4-FFF2-40B4-BE49-F238E27FC236}">
                <a16:creationId xmlns:a16="http://schemas.microsoft.com/office/drawing/2014/main" id="{803636B6-62AD-BB46-852A-D577FC8D78B8}"/>
              </a:ext>
            </a:extLst>
          </p:cNvPr>
          <p:cNvSpPr/>
          <p:nvPr/>
        </p:nvSpPr>
        <p:spPr>
          <a:xfrm>
            <a:off x="1943690" y="5200506"/>
            <a:ext cx="1110343" cy="19297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8" name="Can 7">
            <a:extLst>
              <a:ext uri="{FF2B5EF4-FFF2-40B4-BE49-F238E27FC236}">
                <a16:creationId xmlns:a16="http://schemas.microsoft.com/office/drawing/2014/main" id="{E54858A7-F3A4-5A4D-8A70-466C86ADF815}"/>
              </a:ext>
            </a:extLst>
          </p:cNvPr>
          <p:cNvSpPr/>
          <p:nvPr/>
        </p:nvSpPr>
        <p:spPr>
          <a:xfrm>
            <a:off x="1943690" y="5025977"/>
            <a:ext cx="1110343" cy="19297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9" name="Can 8">
            <a:extLst>
              <a:ext uri="{FF2B5EF4-FFF2-40B4-BE49-F238E27FC236}">
                <a16:creationId xmlns:a16="http://schemas.microsoft.com/office/drawing/2014/main" id="{7F3B2553-3907-6640-93D0-58C4DA8B638B}"/>
              </a:ext>
            </a:extLst>
          </p:cNvPr>
          <p:cNvSpPr/>
          <p:nvPr/>
        </p:nvSpPr>
        <p:spPr>
          <a:xfrm>
            <a:off x="1943689" y="4992962"/>
            <a:ext cx="1110343" cy="100432"/>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0" name="Slide Number Placeholder 4">
            <a:extLst>
              <a:ext uri="{FF2B5EF4-FFF2-40B4-BE49-F238E27FC236}">
                <a16:creationId xmlns:a16="http://schemas.microsoft.com/office/drawing/2014/main" id="{FF1A865B-5C6D-DD48-8E75-9090600528B9}"/>
              </a:ext>
            </a:extLst>
          </p:cNvPr>
          <p:cNvSpPr txBox="1">
            <a:spLocks/>
          </p:cNvSpPr>
          <p:nvPr/>
        </p:nvSpPr>
        <p:spPr>
          <a:xfrm>
            <a:off x="13468677" y="-39965"/>
            <a:ext cx="1016000" cy="365760"/>
          </a:xfrm>
          <a:prstGeom prst="rect">
            <a:avLst/>
          </a:prstGeom>
        </p:spPr>
        <p:txBody>
          <a:bodyPr vert="horz" anchor="b"/>
          <a:lstStyle>
            <a:defPPr>
              <a:defRPr lang="en-US"/>
            </a:defPPr>
            <a:lvl1pPr marL="0" algn="r" defTabSz="914400" rtl="0" eaLnBrk="1" latinLnBrk="0" hangingPunct="1">
              <a:defRPr kumimoji="0" sz="18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01CF334-2D5C-4859-84A6-CA7E6E43FAEB}" type="slidenum">
              <a:rPr lang="en-US" smtClean="0"/>
              <a:pPr/>
              <a:t>19</a:t>
            </a:fld>
            <a:endParaRPr lang="en-US" dirty="0"/>
          </a:p>
        </p:txBody>
      </p:sp>
      <p:sp>
        <p:nvSpPr>
          <p:cNvPr id="11" name="Can 10">
            <a:extLst>
              <a:ext uri="{FF2B5EF4-FFF2-40B4-BE49-F238E27FC236}">
                <a16:creationId xmlns:a16="http://schemas.microsoft.com/office/drawing/2014/main" id="{D65D69E8-05EC-3D46-BBD2-DED265C2EAB1}"/>
              </a:ext>
            </a:extLst>
          </p:cNvPr>
          <p:cNvSpPr/>
          <p:nvPr/>
        </p:nvSpPr>
        <p:spPr>
          <a:xfrm>
            <a:off x="4604161" y="5316843"/>
            <a:ext cx="1110343" cy="19297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2" name="Can 11">
            <a:extLst>
              <a:ext uri="{FF2B5EF4-FFF2-40B4-BE49-F238E27FC236}">
                <a16:creationId xmlns:a16="http://schemas.microsoft.com/office/drawing/2014/main" id="{4348B39C-2415-584E-9E28-F41C5AAAB681}"/>
              </a:ext>
            </a:extLst>
          </p:cNvPr>
          <p:cNvSpPr/>
          <p:nvPr/>
        </p:nvSpPr>
        <p:spPr>
          <a:xfrm>
            <a:off x="4604160" y="5158269"/>
            <a:ext cx="1110343" cy="19297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3" name="Can 12">
            <a:extLst>
              <a:ext uri="{FF2B5EF4-FFF2-40B4-BE49-F238E27FC236}">
                <a16:creationId xmlns:a16="http://schemas.microsoft.com/office/drawing/2014/main" id="{0B00EE42-349A-0D46-86DE-1BD1E464D789}"/>
              </a:ext>
            </a:extLst>
          </p:cNvPr>
          <p:cNvSpPr/>
          <p:nvPr/>
        </p:nvSpPr>
        <p:spPr>
          <a:xfrm>
            <a:off x="4604160" y="4983740"/>
            <a:ext cx="1110343" cy="19297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4" name="Can 13">
            <a:extLst>
              <a:ext uri="{FF2B5EF4-FFF2-40B4-BE49-F238E27FC236}">
                <a16:creationId xmlns:a16="http://schemas.microsoft.com/office/drawing/2014/main" id="{3B03A4ED-AD2D-0748-A4A9-DF3D0154114B}"/>
              </a:ext>
            </a:extLst>
          </p:cNvPr>
          <p:cNvSpPr/>
          <p:nvPr/>
        </p:nvSpPr>
        <p:spPr>
          <a:xfrm>
            <a:off x="4604159" y="4950725"/>
            <a:ext cx="1110343" cy="100432"/>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5" name="Slide Number Placeholder 4">
            <a:extLst>
              <a:ext uri="{FF2B5EF4-FFF2-40B4-BE49-F238E27FC236}">
                <a16:creationId xmlns:a16="http://schemas.microsoft.com/office/drawing/2014/main" id="{22C1F78B-494B-4942-B10F-CFDF61AE5C2D}"/>
              </a:ext>
            </a:extLst>
          </p:cNvPr>
          <p:cNvSpPr txBox="1">
            <a:spLocks/>
          </p:cNvSpPr>
          <p:nvPr/>
        </p:nvSpPr>
        <p:spPr>
          <a:xfrm>
            <a:off x="16326104" y="-67537"/>
            <a:ext cx="1016000" cy="365760"/>
          </a:xfrm>
          <a:prstGeom prst="rect">
            <a:avLst/>
          </a:prstGeom>
        </p:spPr>
        <p:txBody>
          <a:bodyPr vert="horz" anchor="b"/>
          <a:lstStyle>
            <a:defPPr>
              <a:defRPr lang="en-US"/>
            </a:defPPr>
            <a:lvl1pPr marL="0" algn="r" defTabSz="914400" rtl="0" eaLnBrk="1" latinLnBrk="0" hangingPunct="1">
              <a:defRPr kumimoji="0" sz="18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01CF334-2D5C-4859-84A6-CA7E6E43FAEB}" type="slidenum">
              <a:rPr lang="en-US" smtClean="0"/>
              <a:pPr/>
              <a:t>19</a:t>
            </a:fld>
            <a:endParaRPr lang="en-US" dirty="0"/>
          </a:p>
        </p:txBody>
      </p:sp>
      <p:sp>
        <p:nvSpPr>
          <p:cNvPr id="16" name="Can 15">
            <a:extLst>
              <a:ext uri="{FF2B5EF4-FFF2-40B4-BE49-F238E27FC236}">
                <a16:creationId xmlns:a16="http://schemas.microsoft.com/office/drawing/2014/main" id="{455CFC9F-DA66-2248-A50E-6A015939E5AC}"/>
              </a:ext>
            </a:extLst>
          </p:cNvPr>
          <p:cNvSpPr/>
          <p:nvPr/>
        </p:nvSpPr>
        <p:spPr>
          <a:xfrm>
            <a:off x="7370147" y="5289271"/>
            <a:ext cx="1110343" cy="19297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7" name="Can 16">
            <a:extLst>
              <a:ext uri="{FF2B5EF4-FFF2-40B4-BE49-F238E27FC236}">
                <a16:creationId xmlns:a16="http://schemas.microsoft.com/office/drawing/2014/main" id="{FA9284D5-F765-554D-BE35-C767DAD44A8A}"/>
              </a:ext>
            </a:extLst>
          </p:cNvPr>
          <p:cNvSpPr/>
          <p:nvPr/>
        </p:nvSpPr>
        <p:spPr>
          <a:xfrm>
            <a:off x="7370146" y="5130697"/>
            <a:ext cx="1110343" cy="19297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8" name="Can 17">
            <a:extLst>
              <a:ext uri="{FF2B5EF4-FFF2-40B4-BE49-F238E27FC236}">
                <a16:creationId xmlns:a16="http://schemas.microsoft.com/office/drawing/2014/main" id="{A960E49E-F5C0-7743-BBDD-CF7CC665E7C9}"/>
              </a:ext>
            </a:extLst>
          </p:cNvPr>
          <p:cNvSpPr/>
          <p:nvPr/>
        </p:nvSpPr>
        <p:spPr>
          <a:xfrm>
            <a:off x="7370146" y="4956168"/>
            <a:ext cx="1110343" cy="192976"/>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9" name="Can 18">
            <a:extLst>
              <a:ext uri="{FF2B5EF4-FFF2-40B4-BE49-F238E27FC236}">
                <a16:creationId xmlns:a16="http://schemas.microsoft.com/office/drawing/2014/main" id="{B422FFD9-FBA1-8C47-8660-7F966B905414}"/>
              </a:ext>
            </a:extLst>
          </p:cNvPr>
          <p:cNvSpPr/>
          <p:nvPr/>
        </p:nvSpPr>
        <p:spPr>
          <a:xfrm>
            <a:off x="7370145" y="4923153"/>
            <a:ext cx="1110343" cy="100432"/>
          </a:xfrm>
          <a:prstGeom prst="ca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cxnSp>
        <p:nvCxnSpPr>
          <p:cNvPr id="23" name="Straight Arrow Connector 22">
            <a:extLst>
              <a:ext uri="{FF2B5EF4-FFF2-40B4-BE49-F238E27FC236}">
                <a16:creationId xmlns:a16="http://schemas.microsoft.com/office/drawing/2014/main" id="{16794F69-6D06-664A-9418-3ED7B2F0E3A6}"/>
              </a:ext>
            </a:extLst>
          </p:cNvPr>
          <p:cNvCxnSpPr/>
          <p:nvPr/>
        </p:nvCxnSpPr>
        <p:spPr>
          <a:xfrm>
            <a:off x="2373417" y="4453618"/>
            <a:ext cx="0" cy="49034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5" name="Straight Arrow Connector 24">
            <a:extLst>
              <a:ext uri="{FF2B5EF4-FFF2-40B4-BE49-F238E27FC236}">
                <a16:creationId xmlns:a16="http://schemas.microsoft.com/office/drawing/2014/main" id="{488A9DB9-4387-794B-8661-FC950FA98B53}"/>
              </a:ext>
            </a:extLst>
          </p:cNvPr>
          <p:cNvCxnSpPr/>
          <p:nvPr/>
        </p:nvCxnSpPr>
        <p:spPr>
          <a:xfrm>
            <a:off x="5081282" y="4414713"/>
            <a:ext cx="0" cy="49034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27" name="Straight Connector 26">
            <a:extLst>
              <a:ext uri="{FF2B5EF4-FFF2-40B4-BE49-F238E27FC236}">
                <a16:creationId xmlns:a16="http://schemas.microsoft.com/office/drawing/2014/main" id="{7BCEF2D9-FDAA-7048-91C6-B13A6C4685F4}"/>
              </a:ext>
            </a:extLst>
          </p:cNvPr>
          <p:cNvCxnSpPr/>
          <p:nvPr/>
        </p:nvCxnSpPr>
        <p:spPr>
          <a:xfrm>
            <a:off x="2756263" y="3804960"/>
            <a:ext cx="0" cy="502641"/>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3DEA06EE-847D-AE4C-B364-D2120587CDF4}"/>
              </a:ext>
            </a:extLst>
          </p:cNvPr>
          <p:cNvCxnSpPr/>
          <p:nvPr/>
        </p:nvCxnSpPr>
        <p:spPr>
          <a:xfrm>
            <a:off x="4537167" y="3804960"/>
            <a:ext cx="0" cy="502641"/>
          </a:xfrm>
          <a:prstGeom prst="line">
            <a:avLst/>
          </a:prstGeom>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EBB88171-A19D-5645-9DC7-DC35B7251047}"/>
              </a:ext>
            </a:extLst>
          </p:cNvPr>
          <p:cNvCxnSpPr/>
          <p:nvPr/>
        </p:nvCxnSpPr>
        <p:spPr>
          <a:xfrm>
            <a:off x="6670766" y="3804960"/>
            <a:ext cx="0" cy="502641"/>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1243AE29-7390-BB4A-978A-565B6276EE96}"/>
              </a:ext>
            </a:extLst>
          </p:cNvPr>
          <p:cNvCxnSpPr/>
          <p:nvPr/>
        </p:nvCxnSpPr>
        <p:spPr>
          <a:xfrm>
            <a:off x="8413496" y="3804960"/>
            <a:ext cx="0" cy="502641"/>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AA8B7955-E0B3-364E-9F24-7E04DD6DFB74}"/>
              </a:ext>
            </a:extLst>
          </p:cNvPr>
          <p:cNvCxnSpPr/>
          <p:nvPr/>
        </p:nvCxnSpPr>
        <p:spPr>
          <a:xfrm>
            <a:off x="7803726" y="4348525"/>
            <a:ext cx="0" cy="49034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2" name="Straight Arrow Connector 31">
            <a:extLst>
              <a:ext uri="{FF2B5EF4-FFF2-40B4-BE49-F238E27FC236}">
                <a16:creationId xmlns:a16="http://schemas.microsoft.com/office/drawing/2014/main" id="{8F3AD7F2-1220-7048-BC9F-6F96C11588AD}"/>
              </a:ext>
            </a:extLst>
          </p:cNvPr>
          <p:cNvCxnSpPr>
            <a:cxnSpLocks/>
          </p:cNvCxnSpPr>
          <p:nvPr/>
        </p:nvCxnSpPr>
        <p:spPr>
          <a:xfrm flipH="1">
            <a:off x="2590795" y="4490978"/>
            <a:ext cx="496388" cy="415624"/>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35" name="Straight Arrow Connector 34">
            <a:extLst>
              <a:ext uri="{FF2B5EF4-FFF2-40B4-BE49-F238E27FC236}">
                <a16:creationId xmlns:a16="http://schemas.microsoft.com/office/drawing/2014/main" id="{8B393344-F89A-004D-A0D3-0D9A964A87D5}"/>
              </a:ext>
            </a:extLst>
          </p:cNvPr>
          <p:cNvCxnSpPr>
            <a:cxnSpLocks/>
          </p:cNvCxnSpPr>
          <p:nvPr/>
        </p:nvCxnSpPr>
        <p:spPr>
          <a:xfrm flipH="1">
            <a:off x="8109026" y="4448529"/>
            <a:ext cx="496388" cy="415624"/>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6" name="TextBox 35">
            <a:extLst>
              <a:ext uri="{FF2B5EF4-FFF2-40B4-BE49-F238E27FC236}">
                <a16:creationId xmlns:a16="http://schemas.microsoft.com/office/drawing/2014/main" id="{2BD3773F-A3C5-0043-BA55-4A93CBF152D0}"/>
              </a:ext>
            </a:extLst>
          </p:cNvPr>
          <p:cNvSpPr txBox="1"/>
          <p:nvPr/>
        </p:nvSpPr>
        <p:spPr>
          <a:xfrm>
            <a:off x="1258056" y="3963534"/>
            <a:ext cx="1298241" cy="210215"/>
          </a:xfrm>
          <a:prstGeom prst="rect">
            <a:avLst/>
          </a:prstGeom>
          <a:noFill/>
        </p:spPr>
        <p:txBody>
          <a:bodyPr wrap="none" rtlCol="0">
            <a:noAutofit/>
          </a:bodyPr>
          <a:lstStyle/>
          <a:p>
            <a:r>
              <a:rPr lang="en-US" sz="1400" b="1" dirty="0"/>
              <a:t>Data Partitions</a:t>
            </a:r>
          </a:p>
        </p:txBody>
      </p:sp>
      <p:sp>
        <p:nvSpPr>
          <p:cNvPr id="37" name="TextBox 36">
            <a:extLst>
              <a:ext uri="{FF2B5EF4-FFF2-40B4-BE49-F238E27FC236}">
                <a16:creationId xmlns:a16="http://schemas.microsoft.com/office/drawing/2014/main" id="{DFC6EB7E-2B11-C240-A261-3F754AD6F393}"/>
              </a:ext>
            </a:extLst>
          </p:cNvPr>
          <p:cNvSpPr txBox="1"/>
          <p:nvPr/>
        </p:nvSpPr>
        <p:spPr>
          <a:xfrm>
            <a:off x="2895265" y="3963534"/>
            <a:ext cx="1298241" cy="210215"/>
          </a:xfrm>
          <a:prstGeom prst="rect">
            <a:avLst/>
          </a:prstGeom>
          <a:noFill/>
        </p:spPr>
        <p:txBody>
          <a:bodyPr wrap="none" rtlCol="0">
            <a:noAutofit/>
          </a:bodyPr>
          <a:lstStyle/>
          <a:p>
            <a:r>
              <a:rPr lang="en-US" sz="1400" b="1" dirty="0"/>
              <a:t>Data Partitions</a:t>
            </a:r>
          </a:p>
        </p:txBody>
      </p:sp>
      <p:sp>
        <p:nvSpPr>
          <p:cNvPr id="38" name="TextBox 37">
            <a:extLst>
              <a:ext uri="{FF2B5EF4-FFF2-40B4-BE49-F238E27FC236}">
                <a16:creationId xmlns:a16="http://schemas.microsoft.com/office/drawing/2014/main" id="{CE1BA528-D17D-C54A-AC65-6A1FC60A2000}"/>
              </a:ext>
            </a:extLst>
          </p:cNvPr>
          <p:cNvSpPr txBox="1"/>
          <p:nvPr/>
        </p:nvSpPr>
        <p:spPr>
          <a:xfrm>
            <a:off x="4767612" y="3951172"/>
            <a:ext cx="1298241" cy="210215"/>
          </a:xfrm>
          <a:prstGeom prst="rect">
            <a:avLst/>
          </a:prstGeom>
          <a:noFill/>
        </p:spPr>
        <p:txBody>
          <a:bodyPr wrap="none" rtlCol="0">
            <a:noAutofit/>
          </a:bodyPr>
          <a:lstStyle/>
          <a:p>
            <a:r>
              <a:rPr lang="en-US" sz="1400" b="1" dirty="0"/>
              <a:t>Data Partitions</a:t>
            </a:r>
          </a:p>
        </p:txBody>
      </p:sp>
      <p:sp>
        <p:nvSpPr>
          <p:cNvPr id="39" name="TextBox 38">
            <a:extLst>
              <a:ext uri="{FF2B5EF4-FFF2-40B4-BE49-F238E27FC236}">
                <a16:creationId xmlns:a16="http://schemas.microsoft.com/office/drawing/2014/main" id="{98983852-6A7A-5D4A-9DAF-62747D9078DB}"/>
              </a:ext>
            </a:extLst>
          </p:cNvPr>
          <p:cNvSpPr txBox="1"/>
          <p:nvPr/>
        </p:nvSpPr>
        <p:spPr>
          <a:xfrm>
            <a:off x="6752818" y="3954440"/>
            <a:ext cx="1298241" cy="210215"/>
          </a:xfrm>
          <a:prstGeom prst="rect">
            <a:avLst/>
          </a:prstGeom>
          <a:noFill/>
        </p:spPr>
        <p:txBody>
          <a:bodyPr wrap="none" rtlCol="0">
            <a:noAutofit/>
          </a:bodyPr>
          <a:lstStyle/>
          <a:p>
            <a:r>
              <a:rPr lang="en-US" sz="1400" b="1" dirty="0"/>
              <a:t>Data Partitions</a:t>
            </a:r>
          </a:p>
        </p:txBody>
      </p:sp>
      <p:sp>
        <p:nvSpPr>
          <p:cNvPr id="40" name="TextBox 39">
            <a:extLst>
              <a:ext uri="{FF2B5EF4-FFF2-40B4-BE49-F238E27FC236}">
                <a16:creationId xmlns:a16="http://schemas.microsoft.com/office/drawing/2014/main" id="{EF3F605D-512A-C440-ACD0-02CB579D3071}"/>
              </a:ext>
            </a:extLst>
          </p:cNvPr>
          <p:cNvSpPr txBox="1"/>
          <p:nvPr/>
        </p:nvSpPr>
        <p:spPr>
          <a:xfrm>
            <a:off x="8428239" y="3933076"/>
            <a:ext cx="1298241" cy="210215"/>
          </a:xfrm>
          <a:prstGeom prst="rect">
            <a:avLst/>
          </a:prstGeom>
          <a:noFill/>
        </p:spPr>
        <p:txBody>
          <a:bodyPr wrap="none" rtlCol="0">
            <a:noAutofit/>
          </a:bodyPr>
          <a:lstStyle/>
          <a:p>
            <a:r>
              <a:rPr lang="en-US" sz="1400" b="1" dirty="0"/>
              <a:t>Data Partitions</a:t>
            </a:r>
          </a:p>
        </p:txBody>
      </p:sp>
      <p:sp>
        <p:nvSpPr>
          <p:cNvPr id="41" name="TextBox 40">
            <a:extLst>
              <a:ext uri="{FF2B5EF4-FFF2-40B4-BE49-F238E27FC236}">
                <a16:creationId xmlns:a16="http://schemas.microsoft.com/office/drawing/2014/main" id="{D8892786-7FDC-DD48-B9CD-7F34CC4BF08E}"/>
              </a:ext>
            </a:extLst>
          </p:cNvPr>
          <p:cNvSpPr txBox="1"/>
          <p:nvPr/>
        </p:nvSpPr>
        <p:spPr>
          <a:xfrm>
            <a:off x="3797512" y="5688834"/>
            <a:ext cx="2335832" cy="307777"/>
          </a:xfrm>
          <a:prstGeom prst="rect">
            <a:avLst/>
          </a:prstGeom>
          <a:noFill/>
        </p:spPr>
        <p:txBody>
          <a:bodyPr wrap="none" rtlCol="0">
            <a:spAutoFit/>
          </a:bodyPr>
          <a:lstStyle/>
          <a:p>
            <a:r>
              <a:rPr lang="en-US" sz="1400" b="1" dirty="0">
                <a:solidFill>
                  <a:srgbClr val="00B0F0"/>
                </a:solidFill>
              </a:rPr>
              <a:t>HDFS, S3, Azure Blob Storage</a:t>
            </a:r>
          </a:p>
        </p:txBody>
      </p:sp>
      <p:sp>
        <p:nvSpPr>
          <p:cNvPr id="42" name="TextBox 41">
            <a:extLst>
              <a:ext uri="{FF2B5EF4-FFF2-40B4-BE49-F238E27FC236}">
                <a16:creationId xmlns:a16="http://schemas.microsoft.com/office/drawing/2014/main" id="{4C990E86-8504-2F4D-9B7F-7F722A8FBA66}"/>
              </a:ext>
            </a:extLst>
          </p:cNvPr>
          <p:cNvSpPr txBox="1"/>
          <p:nvPr/>
        </p:nvSpPr>
        <p:spPr>
          <a:xfrm>
            <a:off x="2808514" y="6132091"/>
            <a:ext cx="5817683" cy="369332"/>
          </a:xfrm>
          <a:prstGeom prst="rect">
            <a:avLst/>
          </a:prstGeom>
          <a:noFill/>
        </p:spPr>
        <p:txBody>
          <a:bodyPr wrap="none" rtlCol="0">
            <a:spAutoFit/>
          </a:bodyPr>
          <a:lstStyle/>
          <a:p>
            <a:r>
              <a:rPr lang="en-US" dirty="0"/>
              <a:t> Figure: Specify partition of data for each Executors in cluster</a:t>
            </a:r>
          </a:p>
        </p:txBody>
      </p:sp>
      <p:sp>
        <p:nvSpPr>
          <p:cNvPr id="43" name="Rounded Rectangle 42">
            <a:extLst>
              <a:ext uri="{FF2B5EF4-FFF2-40B4-BE49-F238E27FC236}">
                <a16:creationId xmlns:a16="http://schemas.microsoft.com/office/drawing/2014/main" id="{D4D7A210-30E2-5E48-B934-707A57E9B843}"/>
              </a:ext>
            </a:extLst>
          </p:cNvPr>
          <p:cNvSpPr/>
          <p:nvPr/>
        </p:nvSpPr>
        <p:spPr>
          <a:xfrm>
            <a:off x="1119054" y="2008908"/>
            <a:ext cx="2081349" cy="133241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44" name="Rounded Rectangle 43">
            <a:extLst>
              <a:ext uri="{FF2B5EF4-FFF2-40B4-BE49-F238E27FC236}">
                <a16:creationId xmlns:a16="http://schemas.microsoft.com/office/drawing/2014/main" id="{CB2C100B-6CBB-8442-9F2A-FE53C97A39D1}"/>
              </a:ext>
            </a:extLst>
          </p:cNvPr>
          <p:cNvSpPr/>
          <p:nvPr/>
        </p:nvSpPr>
        <p:spPr>
          <a:xfrm>
            <a:off x="1292136" y="2283227"/>
            <a:ext cx="1735184" cy="7053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TextBox 44">
            <a:extLst>
              <a:ext uri="{FF2B5EF4-FFF2-40B4-BE49-F238E27FC236}">
                <a16:creationId xmlns:a16="http://schemas.microsoft.com/office/drawing/2014/main" id="{4AAF7AB0-0D67-BC4E-AB3C-4C5A8EA5EB72}"/>
              </a:ext>
            </a:extLst>
          </p:cNvPr>
          <p:cNvSpPr txBox="1"/>
          <p:nvPr/>
        </p:nvSpPr>
        <p:spPr>
          <a:xfrm>
            <a:off x="1507222" y="3021045"/>
            <a:ext cx="1197059" cy="307777"/>
          </a:xfrm>
          <a:prstGeom prst="rect">
            <a:avLst/>
          </a:prstGeom>
          <a:noFill/>
        </p:spPr>
        <p:txBody>
          <a:bodyPr wrap="none" rtlCol="0">
            <a:spAutoFit/>
          </a:bodyPr>
          <a:lstStyle/>
          <a:p>
            <a:r>
              <a:rPr lang="en-US" sz="1400" b="1" dirty="0"/>
              <a:t>Spark Worker</a:t>
            </a:r>
          </a:p>
        </p:txBody>
      </p:sp>
      <p:sp>
        <p:nvSpPr>
          <p:cNvPr id="46" name="TextBox 45">
            <a:extLst>
              <a:ext uri="{FF2B5EF4-FFF2-40B4-BE49-F238E27FC236}">
                <a16:creationId xmlns:a16="http://schemas.microsoft.com/office/drawing/2014/main" id="{6C5A1B67-F4BF-4942-8F9E-51906FC47313}"/>
              </a:ext>
            </a:extLst>
          </p:cNvPr>
          <p:cNvSpPr txBox="1"/>
          <p:nvPr/>
        </p:nvSpPr>
        <p:spPr>
          <a:xfrm>
            <a:off x="1343617" y="2002607"/>
            <a:ext cx="1649811" cy="307777"/>
          </a:xfrm>
          <a:prstGeom prst="rect">
            <a:avLst/>
          </a:prstGeom>
          <a:noFill/>
        </p:spPr>
        <p:txBody>
          <a:bodyPr wrap="none" rtlCol="0">
            <a:spAutoFit/>
          </a:bodyPr>
          <a:lstStyle/>
          <a:p>
            <a:r>
              <a:rPr lang="en-US" sz="1400" b="1" dirty="0"/>
              <a:t>JVM Executor Cores</a:t>
            </a:r>
          </a:p>
        </p:txBody>
      </p:sp>
      <p:sp>
        <p:nvSpPr>
          <p:cNvPr id="47" name="Oval 46">
            <a:extLst>
              <a:ext uri="{FF2B5EF4-FFF2-40B4-BE49-F238E27FC236}">
                <a16:creationId xmlns:a16="http://schemas.microsoft.com/office/drawing/2014/main" id="{221CCE2B-D90B-3549-86E4-8F8952D6DD88}"/>
              </a:ext>
            </a:extLst>
          </p:cNvPr>
          <p:cNvSpPr/>
          <p:nvPr/>
        </p:nvSpPr>
        <p:spPr>
          <a:xfrm>
            <a:off x="1650914" y="2305791"/>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4F7EFF52-AE50-F941-AEF9-0E66E333492D}"/>
              </a:ext>
            </a:extLst>
          </p:cNvPr>
          <p:cNvSpPr/>
          <p:nvPr/>
        </p:nvSpPr>
        <p:spPr>
          <a:xfrm>
            <a:off x="2274237" y="2316304"/>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C2EB3613-F2DD-BF41-8DCD-5C18E34EB733}"/>
              </a:ext>
            </a:extLst>
          </p:cNvPr>
          <p:cNvSpPr/>
          <p:nvPr/>
        </p:nvSpPr>
        <p:spPr>
          <a:xfrm>
            <a:off x="1664611" y="2643381"/>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85291834-DC17-3B4B-B904-94638E21E82D}"/>
              </a:ext>
            </a:extLst>
          </p:cNvPr>
          <p:cNvSpPr/>
          <p:nvPr/>
        </p:nvSpPr>
        <p:spPr>
          <a:xfrm>
            <a:off x="2285280" y="2639657"/>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ounded Rectangle 51">
            <a:extLst>
              <a:ext uri="{FF2B5EF4-FFF2-40B4-BE49-F238E27FC236}">
                <a16:creationId xmlns:a16="http://schemas.microsoft.com/office/drawing/2014/main" id="{F192565F-C10A-CC43-91BF-8963AA9573F9}"/>
              </a:ext>
            </a:extLst>
          </p:cNvPr>
          <p:cNvSpPr/>
          <p:nvPr/>
        </p:nvSpPr>
        <p:spPr>
          <a:xfrm>
            <a:off x="4236938" y="1977722"/>
            <a:ext cx="2081349" cy="133241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53" name="Rounded Rectangle 52">
            <a:extLst>
              <a:ext uri="{FF2B5EF4-FFF2-40B4-BE49-F238E27FC236}">
                <a16:creationId xmlns:a16="http://schemas.microsoft.com/office/drawing/2014/main" id="{3754575C-69C9-254A-B06C-02C075A3B342}"/>
              </a:ext>
            </a:extLst>
          </p:cNvPr>
          <p:cNvSpPr/>
          <p:nvPr/>
        </p:nvSpPr>
        <p:spPr>
          <a:xfrm>
            <a:off x="4410020" y="2252041"/>
            <a:ext cx="1735184" cy="7053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Box 53">
            <a:extLst>
              <a:ext uri="{FF2B5EF4-FFF2-40B4-BE49-F238E27FC236}">
                <a16:creationId xmlns:a16="http://schemas.microsoft.com/office/drawing/2014/main" id="{01C3F94E-187D-E344-B3BD-29F128014E89}"/>
              </a:ext>
            </a:extLst>
          </p:cNvPr>
          <p:cNvSpPr txBox="1"/>
          <p:nvPr/>
        </p:nvSpPr>
        <p:spPr>
          <a:xfrm>
            <a:off x="4625106" y="2989859"/>
            <a:ext cx="1197059" cy="307777"/>
          </a:xfrm>
          <a:prstGeom prst="rect">
            <a:avLst/>
          </a:prstGeom>
          <a:noFill/>
        </p:spPr>
        <p:txBody>
          <a:bodyPr wrap="none" rtlCol="0">
            <a:spAutoFit/>
          </a:bodyPr>
          <a:lstStyle/>
          <a:p>
            <a:r>
              <a:rPr lang="en-US" sz="1400" b="1" dirty="0"/>
              <a:t>Spark Worker</a:t>
            </a:r>
          </a:p>
        </p:txBody>
      </p:sp>
      <p:sp>
        <p:nvSpPr>
          <p:cNvPr id="55" name="TextBox 54">
            <a:extLst>
              <a:ext uri="{FF2B5EF4-FFF2-40B4-BE49-F238E27FC236}">
                <a16:creationId xmlns:a16="http://schemas.microsoft.com/office/drawing/2014/main" id="{1925BB4E-7171-1743-ACA8-B83CDAA601EE}"/>
              </a:ext>
            </a:extLst>
          </p:cNvPr>
          <p:cNvSpPr txBox="1"/>
          <p:nvPr/>
        </p:nvSpPr>
        <p:spPr>
          <a:xfrm>
            <a:off x="4461501" y="1971421"/>
            <a:ext cx="1649811" cy="307777"/>
          </a:xfrm>
          <a:prstGeom prst="rect">
            <a:avLst/>
          </a:prstGeom>
          <a:noFill/>
        </p:spPr>
        <p:txBody>
          <a:bodyPr wrap="none" rtlCol="0">
            <a:spAutoFit/>
          </a:bodyPr>
          <a:lstStyle/>
          <a:p>
            <a:r>
              <a:rPr lang="en-US" sz="1400" b="1" dirty="0"/>
              <a:t>JVM Executor Cores</a:t>
            </a:r>
          </a:p>
        </p:txBody>
      </p:sp>
      <p:sp>
        <p:nvSpPr>
          <p:cNvPr id="56" name="Oval 55">
            <a:extLst>
              <a:ext uri="{FF2B5EF4-FFF2-40B4-BE49-F238E27FC236}">
                <a16:creationId xmlns:a16="http://schemas.microsoft.com/office/drawing/2014/main" id="{F438CF5D-0067-8742-B6A4-94AB0ECEEE43}"/>
              </a:ext>
            </a:extLst>
          </p:cNvPr>
          <p:cNvSpPr/>
          <p:nvPr/>
        </p:nvSpPr>
        <p:spPr>
          <a:xfrm>
            <a:off x="4768798" y="2274605"/>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B54FB357-DEA7-D441-A75B-1CAB5521A077}"/>
              </a:ext>
            </a:extLst>
          </p:cNvPr>
          <p:cNvSpPr/>
          <p:nvPr/>
        </p:nvSpPr>
        <p:spPr>
          <a:xfrm>
            <a:off x="5392121" y="2285118"/>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14C67475-8BFD-9943-85BC-B0F7ED2FA60F}"/>
              </a:ext>
            </a:extLst>
          </p:cNvPr>
          <p:cNvSpPr/>
          <p:nvPr/>
        </p:nvSpPr>
        <p:spPr>
          <a:xfrm>
            <a:off x="4782495" y="2612195"/>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5A565313-A88E-D34E-8D19-45CEAD33A65C}"/>
              </a:ext>
            </a:extLst>
          </p:cNvPr>
          <p:cNvSpPr/>
          <p:nvPr/>
        </p:nvSpPr>
        <p:spPr>
          <a:xfrm>
            <a:off x="5403164" y="2608471"/>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ounded Rectangle 60">
            <a:extLst>
              <a:ext uri="{FF2B5EF4-FFF2-40B4-BE49-F238E27FC236}">
                <a16:creationId xmlns:a16="http://schemas.microsoft.com/office/drawing/2014/main" id="{AAA82D33-3C87-D34B-97DD-54082F3511F9}"/>
              </a:ext>
            </a:extLst>
          </p:cNvPr>
          <p:cNvSpPr/>
          <p:nvPr/>
        </p:nvSpPr>
        <p:spPr>
          <a:xfrm>
            <a:off x="7292455" y="1927007"/>
            <a:ext cx="2081349" cy="133241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62" name="Rounded Rectangle 61">
            <a:extLst>
              <a:ext uri="{FF2B5EF4-FFF2-40B4-BE49-F238E27FC236}">
                <a16:creationId xmlns:a16="http://schemas.microsoft.com/office/drawing/2014/main" id="{F0EE8BE6-17AE-604B-8F6B-5A16474062A8}"/>
              </a:ext>
            </a:extLst>
          </p:cNvPr>
          <p:cNvSpPr/>
          <p:nvPr/>
        </p:nvSpPr>
        <p:spPr>
          <a:xfrm>
            <a:off x="7465537" y="2201326"/>
            <a:ext cx="1735184" cy="7053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TextBox 62">
            <a:extLst>
              <a:ext uri="{FF2B5EF4-FFF2-40B4-BE49-F238E27FC236}">
                <a16:creationId xmlns:a16="http://schemas.microsoft.com/office/drawing/2014/main" id="{D13B5EE7-5014-284D-9132-04B45954DE8C}"/>
              </a:ext>
            </a:extLst>
          </p:cNvPr>
          <p:cNvSpPr txBox="1"/>
          <p:nvPr/>
        </p:nvSpPr>
        <p:spPr>
          <a:xfrm>
            <a:off x="7680623" y="2939144"/>
            <a:ext cx="1197059" cy="307777"/>
          </a:xfrm>
          <a:prstGeom prst="rect">
            <a:avLst/>
          </a:prstGeom>
          <a:noFill/>
        </p:spPr>
        <p:txBody>
          <a:bodyPr wrap="none" rtlCol="0">
            <a:spAutoFit/>
          </a:bodyPr>
          <a:lstStyle/>
          <a:p>
            <a:r>
              <a:rPr lang="en-US" sz="1400" b="1" dirty="0"/>
              <a:t>Spark Worker</a:t>
            </a:r>
          </a:p>
        </p:txBody>
      </p:sp>
      <p:sp>
        <p:nvSpPr>
          <p:cNvPr id="64" name="TextBox 63">
            <a:extLst>
              <a:ext uri="{FF2B5EF4-FFF2-40B4-BE49-F238E27FC236}">
                <a16:creationId xmlns:a16="http://schemas.microsoft.com/office/drawing/2014/main" id="{BBF3AB0D-C502-7D48-90BC-D1785287494B}"/>
              </a:ext>
            </a:extLst>
          </p:cNvPr>
          <p:cNvSpPr txBox="1"/>
          <p:nvPr/>
        </p:nvSpPr>
        <p:spPr>
          <a:xfrm>
            <a:off x="7517018" y="1920706"/>
            <a:ext cx="1649811" cy="307777"/>
          </a:xfrm>
          <a:prstGeom prst="rect">
            <a:avLst/>
          </a:prstGeom>
          <a:noFill/>
        </p:spPr>
        <p:txBody>
          <a:bodyPr wrap="none" rtlCol="0">
            <a:spAutoFit/>
          </a:bodyPr>
          <a:lstStyle/>
          <a:p>
            <a:r>
              <a:rPr lang="en-US" sz="1400" b="1" dirty="0"/>
              <a:t>JVM Executor Cores</a:t>
            </a:r>
          </a:p>
        </p:txBody>
      </p:sp>
      <p:sp>
        <p:nvSpPr>
          <p:cNvPr id="65" name="Oval 64">
            <a:extLst>
              <a:ext uri="{FF2B5EF4-FFF2-40B4-BE49-F238E27FC236}">
                <a16:creationId xmlns:a16="http://schemas.microsoft.com/office/drawing/2014/main" id="{16CE50C2-E1BA-DF44-A0F4-C701003D50A2}"/>
              </a:ext>
            </a:extLst>
          </p:cNvPr>
          <p:cNvSpPr/>
          <p:nvPr/>
        </p:nvSpPr>
        <p:spPr>
          <a:xfrm>
            <a:off x="7824315" y="2223890"/>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28790CF-777D-A34D-85A1-14E48290E73F}"/>
              </a:ext>
            </a:extLst>
          </p:cNvPr>
          <p:cNvSpPr/>
          <p:nvPr/>
        </p:nvSpPr>
        <p:spPr>
          <a:xfrm>
            <a:off x="8447638" y="2234403"/>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A8943A5C-3174-074D-B4B5-A74691F7D43F}"/>
              </a:ext>
            </a:extLst>
          </p:cNvPr>
          <p:cNvSpPr/>
          <p:nvPr/>
        </p:nvSpPr>
        <p:spPr>
          <a:xfrm>
            <a:off x="7838012" y="2561480"/>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5291557F-2C03-3448-BDE3-3BE5C02706CD}"/>
              </a:ext>
            </a:extLst>
          </p:cNvPr>
          <p:cNvSpPr/>
          <p:nvPr/>
        </p:nvSpPr>
        <p:spPr>
          <a:xfrm>
            <a:off x="8458681" y="2557756"/>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Connector 69">
            <a:extLst>
              <a:ext uri="{FF2B5EF4-FFF2-40B4-BE49-F238E27FC236}">
                <a16:creationId xmlns:a16="http://schemas.microsoft.com/office/drawing/2014/main" id="{2C7A8F64-7163-0449-8C87-064FBBB308B4}"/>
              </a:ext>
            </a:extLst>
          </p:cNvPr>
          <p:cNvSpPr/>
          <p:nvPr/>
        </p:nvSpPr>
        <p:spPr>
          <a:xfrm>
            <a:off x="6515135" y="2580392"/>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71" name="Connector 70">
            <a:extLst>
              <a:ext uri="{FF2B5EF4-FFF2-40B4-BE49-F238E27FC236}">
                <a16:creationId xmlns:a16="http://schemas.microsoft.com/office/drawing/2014/main" id="{F4FC2B32-F771-D344-A97A-CF9FC8840AEE}"/>
              </a:ext>
            </a:extLst>
          </p:cNvPr>
          <p:cNvSpPr/>
          <p:nvPr/>
        </p:nvSpPr>
        <p:spPr>
          <a:xfrm>
            <a:off x="6998462" y="2580389"/>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72" name="Straight Arrow Connector 71">
            <a:extLst>
              <a:ext uri="{FF2B5EF4-FFF2-40B4-BE49-F238E27FC236}">
                <a16:creationId xmlns:a16="http://schemas.microsoft.com/office/drawing/2014/main" id="{03CEF5EA-4D38-9B4D-8A82-DBE0B5295361}"/>
              </a:ext>
            </a:extLst>
          </p:cNvPr>
          <p:cNvCxnSpPr>
            <a:cxnSpLocks/>
          </p:cNvCxnSpPr>
          <p:nvPr/>
        </p:nvCxnSpPr>
        <p:spPr>
          <a:xfrm flipV="1">
            <a:off x="2073612" y="3378857"/>
            <a:ext cx="0" cy="36787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73" name="Straight Arrow Connector 72">
            <a:extLst>
              <a:ext uri="{FF2B5EF4-FFF2-40B4-BE49-F238E27FC236}">
                <a16:creationId xmlns:a16="http://schemas.microsoft.com/office/drawing/2014/main" id="{C9229B81-AC0B-B749-96BF-51933B036E81}"/>
              </a:ext>
            </a:extLst>
          </p:cNvPr>
          <p:cNvCxnSpPr>
            <a:cxnSpLocks/>
          </p:cNvCxnSpPr>
          <p:nvPr/>
        </p:nvCxnSpPr>
        <p:spPr>
          <a:xfrm flipV="1">
            <a:off x="5192771" y="3381034"/>
            <a:ext cx="0" cy="36787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74" name="Straight Arrow Connector 73">
            <a:extLst>
              <a:ext uri="{FF2B5EF4-FFF2-40B4-BE49-F238E27FC236}">
                <a16:creationId xmlns:a16="http://schemas.microsoft.com/office/drawing/2014/main" id="{FE8C4B64-8C9D-D340-B3B1-C6FA9A1F3C2E}"/>
              </a:ext>
            </a:extLst>
          </p:cNvPr>
          <p:cNvCxnSpPr>
            <a:cxnSpLocks/>
          </p:cNvCxnSpPr>
          <p:nvPr/>
        </p:nvCxnSpPr>
        <p:spPr>
          <a:xfrm flipV="1">
            <a:off x="8709918" y="3328255"/>
            <a:ext cx="0" cy="367877"/>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 name="Footer Placeholder 2">
            <a:extLst>
              <a:ext uri="{FF2B5EF4-FFF2-40B4-BE49-F238E27FC236}">
                <a16:creationId xmlns:a16="http://schemas.microsoft.com/office/drawing/2014/main" id="{B2C00999-235D-B648-8453-0CAB3C4A5505}"/>
              </a:ext>
            </a:extLst>
          </p:cNvPr>
          <p:cNvSpPr>
            <a:spLocks noGrp="1"/>
          </p:cNvSpPr>
          <p:nvPr>
            <p:ph type="ftr" sz="quarter" idx="11"/>
          </p:nvPr>
        </p:nvSpPr>
        <p:spPr/>
        <p:txBody>
          <a:bodyPr/>
          <a:lstStyle/>
          <a:p>
            <a:r>
              <a:rPr lang="en-US"/>
              <a:t>© analyticstensor.com</a:t>
            </a:r>
            <a:endParaRPr lang="en-US" dirty="0"/>
          </a:p>
        </p:txBody>
      </p:sp>
      <p:pic>
        <p:nvPicPr>
          <p:cNvPr id="69" name="Picture 68">
            <a:extLst>
              <a:ext uri="{FF2B5EF4-FFF2-40B4-BE49-F238E27FC236}">
                <a16:creationId xmlns:a16="http://schemas.microsoft.com/office/drawing/2014/main" id="{81248E96-787F-4B42-B4D6-539C27C9EB9B}"/>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2078930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a:bodyPr>
          <a:lstStyle/>
          <a:p>
            <a:r>
              <a:rPr lang="en-US" dirty="0"/>
              <a:t>Big Data and Distributed Computing</a:t>
            </a:r>
          </a:p>
          <a:p>
            <a:r>
              <a:rPr lang="en-US" dirty="0"/>
              <a:t>Apache Spark</a:t>
            </a:r>
          </a:p>
          <a:p>
            <a:r>
              <a:rPr lang="en-US" dirty="0"/>
              <a:t>History of Spark</a:t>
            </a:r>
          </a:p>
          <a:p>
            <a:r>
              <a:rPr lang="en-US" dirty="0"/>
              <a:t>Spark Architecture</a:t>
            </a:r>
          </a:p>
          <a:p>
            <a:r>
              <a:rPr lang="en-US" dirty="0"/>
              <a:t>Spark Distributed Components</a:t>
            </a:r>
          </a:p>
          <a:p>
            <a:r>
              <a:rPr lang="en-US" dirty="0"/>
              <a:t>Spark API</a:t>
            </a:r>
          </a:p>
          <a:p>
            <a:r>
              <a:rPr lang="en-US" dirty="0"/>
              <a:t>Spark Users</a:t>
            </a:r>
          </a:p>
          <a:p>
            <a:r>
              <a:rPr lang="en-US" dirty="0"/>
              <a:t>Download Spark</a:t>
            </a:r>
          </a:p>
          <a:p>
            <a:r>
              <a:rPr lang="en-US" dirty="0"/>
              <a:t>Wrap-up</a:t>
            </a:r>
          </a:p>
          <a:p>
            <a:endParaRPr lang="en-US" dirty="0"/>
          </a:p>
          <a:p>
            <a:endParaRPr lang="en-US" dirty="0"/>
          </a:p>
          <a:p>
            <a:endParaRPr lang="en-US" dirty="0"/>
          </a:p>
          <a:p>
            <a:endParaRPr lang="en-US" dirty="0"/>
          </a:p>
          <a:p>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2</a:t>
            </a:fld>
            <a:endParaRPr lang="en-US" dirty="0"/>
          </a:p>
        </p:txBody>
      </p:sp>
      <p:sp>
        <p:nvSpPr>
          <p:cNvPr id="4" name="Footer Placeholder 3">
            <a:extLst>
              <a:ext uri="{FF2B5EF4-FFF2-40B4-BE49-F238E27FC236}">
                <a16:creationId xmlns:a16="http://schemas.microsoft.com/office/drawing/2014/main" id="{8DB456DC-EFF5-2647-8EF7-E4A30751CB39}"/>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664895C1-9C00-D643-B0EE-C58086A12C81}"/>
              </a:ext>
            </a:extLst>
          </p:cNvPr>
          <p:cNvPicPr>
            <a:picLocks noChangeAspect="1"/>
          </p:cNvPicPr>
          <p:nvPr/>
        </p:nvPicPr>
        <p:blipFill>
          <a:blip r:embed="rId3"/>
          <a:stretch>
            <a:fillRect/>
          </a:stretch>
        </p:blipFill>
        <p:spPr>
          <a:xfrm>
            <a:off x="61186" y="6099013"/>
            <a:ext cx="952500" cy="635000"/>
          </a:xfrm>
          <a:prstGeom prst="rect">
            <a:avLst/>
          </a:prstGeom>
        </p:spPr>
      </p:pic>
    </p:spTree>
    <p:extLst>
      <p:ext uri="{BB962C8B-B14F-4D97-AF65-F5344CB8AC3E}">
        <p14:creationId xmlns:p14="http://schemas.microsoft.com/office/powerpoint/2010/main" val="1851896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API (cont.)</a:t>
            </a:r>
          </a:p>
        </p:txBody>
      </p:sp>
      <p:sp>
        <p:nvSpPr>
          <p:cNvPr id="3" name="Content Placeholder 2"/>
          <p:cNvSpPr>
            <a:spLocks noGrp="1"/>
          </p:cNvSpPr>
          <p:nvPr>
            <p:ph idx="1"/>
          </p:nvPr>
        </p:nvSpPr>
        <p:spPr/>
        <p:txBody>
          <a:bodyPr>
            <a:normAutofit fontScale="55000" lnSpcReduction="20000"/>
          </a:bodyPr>
          <a:lstStyle/>
          <a:p>
            <a:r>
              <a:rPr lang="en-US" b="1" dirty="0"/>
              <a:t>Transformations</a:t>
            </a:r>
            <a:r>
              <a:rPr lang="en-US" dirty="0"/>
              <a:t>: The data structures in Spark are immutable, i.e. they cannot be changed after created. Transformation is used to transform one DataFrame into new DataFrame without changing original dataset. It maintains the data lineage. Types of transformations:</a:t>
            </a:r>
          </a:p>
          <a:p>
            <a:pPr lvl="1"/>
            <a:r>
              <a:rPr lang="en-US" dirty="0"/>
              <a:t>Narrow Dependencies: When the input partition contributes to only one output partition then these types of transformation are known as narrow dependencies.</a:t>
            </a:r>
          </a:p>
          <a:p>
            <a:pPr lvl="1"/>
            <a:r>
              <a:rPr lang="en-US" dirty="0"/>
              <a:t>Wide Dependencies: When the input partition contributes to many output partitions then these types of transformation are known as wide dependencies.</a:t>
            </a:r>
          </a:p>
          <a:p>
            <a:pPr marL="411480" lvl="1" indent="0">
              <a:buNone/>
            </a:pPr>
            <a:r>
              <a:rPr lang="en-US" dirty="0"/>
              <a:t>The common types of Spark transformation are:- map(), filter(), </a:t>
            </a:r>
            <a:r>
              <a:rPr lang="en-US" dirty="0" err="1"/>
              <a:t>flatmap</a:t>
            </a:r>
            <a:r>
              <a:rPr lang="en-US" dirty="0"/>
              <a:t>(), </a:t>
            </a:r>
            <a:r>
              <a:rPr lang="en-US" dirty="0" err="1"/>
              <a:t>mapPartitions</a:t>
            </a:r>
            <a:r>
              <a:rPr lang="en-US" dirty="0"/>
              <a:t>(), sample(), union(), join() etc.</a:t>
            </a:r>
          </a:p>
          <a:p>
            <a:pPr marL="411480" lvl="1" indent="0">
              <a:buNone/>
            </a:pPr>
            <a:endParaRPr lang="en-US" dirty="0"/>
          </a:p>
          <a:p>
            <a:r>
              <a:rPr lang="en-US" b="1" dirty="0"/>
              <a:t>Actions</a:t>
            </a:r>
            <a:r>
              <a:rPr lang="en-US" dirty="0"/>
              <a:t>: An actions instructs Spark to compute result from a series of transformations. Transformation builds the logical transformation plan. An example of actions is </a:t>
            </a:r>
            <a:r>
              <a:rPr lang="en-US" i="1" dirty="0"/>
              <a:t>count</a:t>
            </a:r>
            <a:r>
              <a:rPr lang="en-US" dirty="0"/>
              <a:t>, to get total number of records in the DataFrame. Types of actions includes:</a:t>
            </a:r>
          </a:p>
          <a:p>
            <a:pPr lvl="1"/>
            <a:r>
              <a:rPr lang="en-US" dirty="0"/>
              <a:t>View data in the console</a:t>
            </a:r>
          </a:p>
          <a:p>
            <a:pPr lvl="1"/>
            <a:r>
              <a:rPr lang="en-US" dirty="0"/>
              <a:t>Collect data to native objects in the respective language</a:t>
            </a:r>
          </a:p>
          <a:p>
            <a:pPr lvl="1"/>
            <a:r>
              <a:rPr lang="en-US" dirty="0"/>
              <a:t>Write to output data sources.</a:t>
            </a:r>
          </a:p>
          <a:p>
            <a:pPr marL="109728" indent="0">
              <a:buNone/>
            </a:pPr>
            <a:r>
              <a:rPr lang="en-US" dirty="0"/>
              <a:t>       The common types of Spark action are:- reduce(), collect(), count(), first(), take(), </a:t>
            </a:r>
            <a:r>
              <a:rPr lang="en-US" dirty="0" err="1"/>
              <a:t>saveAsTextFile</a:t>
            </a:r>
            <a:r>
              <a:rPr lang="en-US" dirty="0"/>
              <a:t>(), </a:t>
            </a:r>
            <a:r>
              <a:rPr lang="en-US" dirty="0" err="1"/>
              <a:t>countByKey</a:t>
            </a:r>
            <a:r>
              <a:rPr lang="en-US" dirty="0"/>
              <a:t>(), foreach() etc.</a:t>
            </a:r>
          </a:p>
          <a:p>
            <a:pPr marL="109728" indent="0">
              <a:buNone/>
            </a:pPr>
            <a:endParaRPr lang="en-US" dirty="0"/>
          </a:p>
          <a:p>
            <a:r>
              <a:rPr lang="en-US" b="1" dirty="0"/>
              <a:t>Lazy Evaluation</a:t>
            </a:r>
            <a:r>
              <a:rPr lang="en-US" dirty="0"/>
              <a:t>: Spark waits for the last moment to execute the graph of computation instructions. Instead of executing the code, Spark build the transformation plan. Spark compiles the plan for raw DataFrame to streamline physical plan. This helps to optimize the data flow from end to end. For e.g. if the Spark job has filter at the end of the code then using the plan helps to just filter the data at the beginning instead at end. Spark will automatically optimize by pushing the filter down.</a:t>
            </a:r>
          </a:p>
          <a:p>
            <a:pPr marL="109728" indent="0">
              <a:buNone/>
            </a:pPr>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20</a:t>
            </a:fld>
            <a:endParaRPr lang="en-US" dirty="0"/>
          </a:p>
        </p:txBody>
      </p:sp>
      <p:sp>
        <p:nvSpPr>
          <p:cNvPr id="4" name="Footer Placeholder 3">
            <a:extLst>
              <a:ext uri="{FF2B5EF4-FFF2-40B4-BE49-F238E27FC236}">
                <a16:creationId xmlns:a16="http://schemas.microsoft.com/office/drawing/2014/main" id="{74522D17-43E7-6745-9907-0D81831A6991}"/>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2D0445D3-55E3-B943-A4F3-6F5C40FA624B}"/>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4060484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API (cont.)</a:t>
            </a:r>
          </a:p>
        </p:txBody>
      </p:sp>
      <p:sp>
        <p:nvSpPr>
          <p:cNvPr id="3" name="Content Placeholder 2"/>
          <p:cNvSpPr>
            <a:spLocks noGrp="1"/>
          </p:cNvSpPr>
          <p:nvPr>
            <p:ph idx="1"/>
          </p:nvPr>
        </p:nvSpPr>
        <p:spPr/>
        <p:txBody>
          <a:bodyPr/>
          <a:lstStyle/>
          <a:p>
            <a:pPr marL="109728" indent="0">
              <a:buNone/>
            </a:pPr>
            <a:r>
              <a:rPr lang="en-US" dirty="0"/>
              <a:t># Read sensor dataset in Spark with Python</a:t>
            </a:r>
          </a:p>
          <a:p>
            <a:pPr marL="109728" indent="0">
              <a:buNone/>
            </a:pPr>
            <a:r>
              <a:rPr lang="en-US" sz="1800" dirty="0" err="1"/>
              <a:t>sensor_data</a:t>
            </a:r>
            <a:r>
              <a:rPr lang="en-US" sz="1800" dirty="0"/>
              <a:t> = </a:t>
            </a:r>
            <a:r>
              <a:rPr lang="en-US" sz="1800" dirty="0" err="1"/>
              <a:t>spark.read.option</a:t>
            </a:r>
            <a:r>
              <a:rPr lang="en-US" sz="1800" dirty="0"/>
              <a:t>(“</a:t>
            </a:r>
            <a:r>
              <a:rPr lang="en-US" sz="1800" dirty="0" err="1"/>
              <a:t>inferSchema</a:t>
            </a:r>
            <a:r>
              <a:rPr lang="en-US" sz="1800" dirty="0"/>
              <a:t>”, “true”).option(“header”, “true”).csv(“/data/sensor/</a:t>
            </a:r>
            <a:r>
              <a:rPr lang="en-US" sz="1800" dirty="0" err="1"/>
              <a:t>dataset.csv</a:t>
            </a:r>
            <a:r>
              <a:rPr lang="en-US" sz="1800" dirty="0"/>
              <a:t>”)</a:t>
            </a:r>
          </a:p>
          <a:p>
            <a:pPr marL="109728" indent="0">
              <a:buNone/>
            </a:pPr>
            <a:r>
              <a:rPr lang="en-US" sz="1800" dirty="0" err="1"/>
              <a:t>spark.conf.set</a:t>
            </a:r>
            <a:r>
              <a:rPr lang="en-US" sz="1800" dirty="0"/>
              <a:t>(“</a:t>
            </a:r>
            <a:r>
              <a:rPr lang="en-US" sz="1800" dirty="0" err="1"/>
              <a:t>spark.sql.shuffle.partitions</a:t>
            </a:r>
            <a:r>
              <a:rPr lang="en-US" sz="1800" dirty="0"/>
              <a:t>”, “4”)  # set partition size to 4</a:t>
            </a:r>
          </a:p>
          <a:p>
            <a:pPr marL="109728" indent="0">
              <a:buNone/>
            </a:pPr>
            <a:r>
              <a:rPr lang="en-US" sz="1800" dirty="0" err="1"/>
              <a:t>sensor_data.sort</a:t>
            </a:r>
            <a:r>
              <a:rPr lang="en-US" sz="1800" dirty="0"/>
              <a:t>(“count”).take(2) # return first 2 elements</a:t>
            </a:r>
          </a:p>
          <a:p>
            <a:pPr marL="109728" indent="0">
              <a:buNone/>
            </a:pPr>
            <a:r>
              <a:rPr lang="en-US" sz="1800" dirty="0" err="1"/>
              <a:t>sensor_data.sort</a:t>
            </a:r>
            <a:r>
              <a:rPr lang="en-US" sz="1800" dirty="0"/>
              <a:t>(“count”).explain()  # print explanation plan</a:t>
            </a:r>
          </a:p>
          <a:p>
            <a:pPr marL="109728" indent="0">
              <a:buNone/>
            </a:pPr>
            <a:endParaRPr lang="en-US"/>
          </a:p>
          <a:p>
            <a:pPr marL="109728" indent="0">
              <a:buNone/>
            </a:pPr>
            <a:r>
              <a:rPr lang="en-US"/>
              <a:t>Outputs</a:t>
            </a:r>
            <a:r>
              <a:rPr lang="en-US" dirty="0"/>
              <a:t>:</a:t>
            </a:r>
          </a:p>
          <a:p>
            <a:pPr marL="109728" indent="0">
              <a:buNone/>
            </a:pPr>
            <a:r>
              <a:rPr lang="en-US" dirty="0"/>
              <a:t>Array([2019-11-05 12:00,33.75,45,N], [2019-11-05 12:05,35.00,48,Y])</a:t>
            </a:r>
          </a:p>
        </p:txBody>
      </p:sp>
      <p:sp>
        <p:nvSpPr>
          <p:cNvPr id="5" name="Slide Number Placeholder 4"/>
          <p:cNvSpPr>
            <a:spLocks noGrp="1"/>
          </p:cNvSpPr>
          <p:nvPr>
            <p:ph type="sldNum" sz="quarter" idx="12"/>
          </p:nvPr>
        </p:nvSpPr>
        <p:spPr/>
        <p:txBody>
          <a:bodyPr/>
          <a:lstStyle/>
          <a:p>
            <a:fld id="{401CF334-2D5C-4859-84A6-CA7E6E43FAEB}" type="slidenum">
              <a:rPr lang="en-US" smtClean="0"/>
              <a:t>21</a:t>
            </a:fld>
            <a:endParaRPr lang="en-US" dirty="0"/>
          </a:p>
        </p:txBody>
      </p:sp>
      <p:sp>
        <p:nvSpPr>
          <p:cNvPr id="4" name="Footer Placeholder 3">
            <a:extLst>
              <a:ext uri="{FF2B5EF4-FFF2-40B4-BE49-F238E27FC236}">
                <a16:creationId xmlns:a16="http://schemas.microsoft.com/office/drawing/2014/main" id="{1BAE5FFB-85A9-8045-84E0-F22D4E744D6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52452164-7C1B-F441-834A-5F26EA2BFA2A}"/>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2745674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API (cont.)</a:t>
            </a:r>
          </a:p>
        </p:txBody>
      </p:sp>
      <p:sp>
        <p:nvSpPr>
          <p:cNvPr id="5" name="Slide Number Placeholder 4"/>
          <p:cNvSpPr>
            <a:spLocks noGrp="1"/>
          </p:cNvSpPr>
          <p:nvPr>
            <p:ph type="sldNum" sz="quarter" idx="12"/>
          </p:nvPr>
        </p:nvSpPr>
        <p:spPr/>
        <p:txBody>
          <a:bodyPr/>
          <a:lstStyle/>
          <a:p>
            <a:fld id="{401CF334-2D5C-4859-84A6-CA7E6E43FAEB}" type="slidenum">
              <a:rPr lang="en-US" smtClean="0"/>
              <a:t>22</a:t>
            </a:fld>
            <a:endParaRPr lang="en-US" dirty="0"/>
          </a:p>
        </p:txBody>
      </p:sp>
      <p:sp>
        <p:nvSpPr>
          <p:cNvPr id="4" name="Footer Placeholder 3">
            <a:extLst>
              <a:ext uri="{FF2B5EF4-FFF2-40B4-BE49-F238E27FC236}">
                <a16:creationId xmlns:a16="http://schemas.microsoft.com/office/drawing/2014/main" id="{1BAE5FFB-85A9-8045-84E0-F22D4E744D63}"/>
              </a:ext>
            </a:extLst>
          </p:cNvPr>
          <p:cNvSpPr>
            <a:spLocks noGrp="1"/>
          </p:cNvSpPr>
          <p:nvPr>
            <p:ph type="ftr" sz="quarter" idx="11"/>
          </p:nvPr>
        </p:nvSpPr>
        <p:spPr/>
        <p:txBody>
          <a:bodyPr/>
          <a:lstStyle/>
          <a:p>
            <a:r>
              <a:rPr lang="en-US"/>
              <a:t>© analyticstensor.com</a:t>
            </a:r>
            <a:endParaRPr lang="en-US" dirty="0"/>
          </a:p>
        </p:txBody>
      </p:sp>
      <p:pic>
        <p:nvPicPr>
          <p:cNvPr id="9" name="Graphic 8" descr="Document">
            <a:extLst>
              <a:ext uri="{FF2B5EF4-FFF2-40B4-BE49-F238E27FC236}">
                <a16:creationId xmlns:a16="http://schemas.microsoft.com/office/drawing/2014/main" id="{586EB6CD-AA36-7749-A8E5-63B025617F6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78875" y="2730069"/>
            <a:ext cx="1641231" cy="1641231"/>
          </a:xfrm>
          <a:prstGeom prst="rect">
            <a:avLst/>
          </a:prstGeom>
        </p:spPr>
      </p:pic>
      <p:pic>
        <p:nvPicPr>
          <p:cNvPr id="11" name="Graphic 10" descr="Table">
            <a:extLst>
              <a:ext uri="{FF2B5EF4-FFF2-40B4-BE49-F238E27FC236}">
                <a16:creationId xmlns:a16="http://schemas.microsoft.com/office/drawing/2014/main" id="{7CACC1EA-9CF3-4C45-8AFB-E0728675B0E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739660" y="2249424"/>
            <a:ext cx="2602523" cy="2602523"/>
          </a:xfrm>
          <a:prstGeom prst="rect">
            <a:avLst/>
          </a:prstGeom>
        </p:spPr>
      </p:pic>
      <p:pic>
        <p:nvPicPr>
          <p:cNvPr id="12" name="Graphic 11" descr="Table">
            <a:extLst>
              <a:ext uri="{FF2B5EF4-FFF2-40B4-BE49-F238E27FC236}">
                <a16:creationId xmlns:a16="http://schemas.microsoft.com/office/drawing/2014/main" id="{3D96EDC5-5774-FB4F-99F6-581B0F75676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02766" y="2304873"/>
            <a:ext cx="2602523" cy="2602523"/>
          </a:xfrm>
          <a:prstGeom prst="rect">
            <a:avLst/>
          </a:prstGeom>
        </p:spPr>
      </p:pic>
      <p:sp>
        <p:nvSpPr>
          <p:cNvPr id="13" name="Right Arrow 12">
            <a:extLst>
              <a:ext uri="{FF2B5EF4-FFF2-40B4-BE49-F238E27FC236}">
                <a16:creationId xmlns:a16="http://schemas.microsoft.com/office/drawing/2014/main" id="{5BA7DBF9-FD15-B44E-BEED-79193A32E10F}"/>
              </a:ext>
            </a:extLst>
          </p:cNvPr>
          <p:cNvSpPr/>
          <p:nvPr/>
        </p:nvSpPr>
        <p:spPr>
          <a:xfrm>
            <a:off x="2620106" y="3550684"/>
            <a:ext cx="931986" cy="23000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F0D5EC1B-BDB5-ED42-9D05-9772D6288D5F}"/>
              </a:ext>
            </a:extLst>
          </p:cNvPr>
          <p:cNvSpPr/>
          <p:nvPr/>
        </p:nvSpPr>
        <p:spPr>
          <a:xfrm>
            <a:off x="6456481" y="3550684"/>
            <a:ext cx="931986" cy="23000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EAF322A-F14A-0243-A200-002530FA4240}"/>
              </a:ext>
            </a:extLst>
          </p:cNvPr>
          <p:cNvSpPr/>
          <p:nvPr/>
        </p:nvSpPr>
        <p:spPr>
          <a:xfrm>
            <a:off x="4079631" y="4851947"/>
            <a:ext cx="2016369" cy="142576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C758B41D-3F82-7C4A-8152-1AA7625AE2B2}"/>
              </a:ext>
            </a:extLst>
          </p:cNvPr>
          <p:cNvSpPr/>
          <p:nvPr/>
        </p:nvSpPr>
        <p:spPr>
          <a:xfrm>
            <a:off x="7770055" y="4687824"/>
            <a:ext cx="2016369" cy="142576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A148A392-C9B7-3F44-B1E5-7E7948E5AF33}"/>
              </a:ext>
            </a:extLst>
          </p:cNvPr>
          <p:cNvSpPr/>
          <p:nvPr/>
        </p:nvSpPr>
        <p:spPr>
          <a:xfrm>
            <a:off x="8094781" y="4819591"/>
            <a:ext cx="2016369" cy="142576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74BFD1F2-6856-634F-A7F1-4C89EBEB3D05}"/>
              </a:ext>
            </a:extLst>
          </p:cNvPr>
          <p:cNvSpPr/>
          <p:nvPr/>
        </p:nvSpPr>
        <p:spPr>
          <a:xfrm>
            <a:off x="8407783" y="4951358"/>
            <a:ext cx="2016369" cy="142576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7BEFA008-E825-E342-89D5-2B74DADBB145}"/>
              </a:ext>
            </a:extLst>
          </p:cNvPr>
          <p:cNvSpPr/>
          <p:nvPr/>
        </p:nvSpPr>
        <p:spPr>
          <a:xfrm>
            <a:off x="8720785" y="5050066"/>
            <a:ext cx="2016369" cy="142576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0" name="TextBox 19">
            <a:extLst>
              <a:ext uri="{FF2B5EF4-FFF2-40B4-BE49-F238E27FC236}">
                <a16:creationId xmlns:a16="http://schemas.microsoft.com/office/drawing/2014/main" id="{6327FD6F-72FE-CC4F-8683-2D752050556A}"/>
              </a:ext>
            </a:extLst>
          </p:cNvPr>
          <p:cNvSpPr txBox="1"/>
          <p:nvPr/>
        </p:nvSpPr>
        <p:spPr>
          <a:xfrm>
            <a:off x="2505804" y="2766875"/>
            <a:ext cx="1046288" cy="692251"/>
          </a:xfrm>
          <a:prstGeom prst="rect">
            <a:avLst/>
          </a:prstGeom>
          <a:noFill/>
        </p:spPr>
        <p:txBody>
          <a:bodyPr wrap="none" rtlCol="0">
            <a:noAutofit/>
          </a:bodyPr>
          <a:lstStyle/>
          <a:p>
            <a:r>
              <a:rPr lang="en-US" sz="1600" b="1" dirty="0"/>
              <a:t>   Read</a:t>
            </a:r>
          </a:p>
          <a:p>
            <a:r>
              <a:rPr lang="en-US" sz="1600" b="1" dirty="0"/>
              <a:t>(narrow)</a:t>
            </a:r>
          </a:p>
        </p:txBody>
      </p:sp>
      <p:sp>
        <p:nvSpPr>
          <p:cNvPr id="21" name="TextBox 20">
            <a:extLst>
              <a:ext uri="{FF2B5EF4-FFF2-40B4-BE49-F238E27FC236}">
                <a16:creationId xmlns:a16="http://schemas.microsoft.com/office/drawing/2014/main" id="{6E01656E-BD4F-1941-B617-EFA80DD02CC0}"/>
              </a:ext>
            </a:extLst>
          </p:cNvPr>
          <p:cNvSpPr txBox="1"/>
          <p:nvPr/>
        </p:nvSpPr>
        <p:spPr>
          <a:xfrm>
            <a:off x="6330457" y="2818809"/>
            <a:ext cx="1046288" cy="692251"/>
          </a:xfrm>
          <a:prstGeom prst="rect">
            <a:avLst/>
          </a:prstGeom>
          <a:noFill/>
        </p:spPr>
        <p:txBody>
          <a:bodyPr wrap="none" rtlCol="0">
            <a:noAutofit/>
          </a:bodyPr>
          <a:lstStyle/>
          <a:p>
            <a:r>
              <a:rPr lang="en-US" sz="1600" b="1" dirty="0"/>
              <a:t>   Sort</a:t>
            </a:r>
          </a:p>
          <a:p>
            <a:r>
              <a:rPr lang="en-US" sz="1600" b="1" dirty="0"/>
              <a:t> (wide)</a:t>
            </a:r>
          </a:p>
        </p:txBody>
      </p:sp>
      <p:sp>
        <p:nvSpPr>
          <p:cNvPr id="22" name="TextBox 21">
            <a:extLst>
              <a:ext uri="{FF2B5EF4-FFF2-40B4-BE49-F238E27FC236}">
                <a16:creationId xmlns:a16="http://schemas.microsoft.com/office/drawing/2014/main" id="{41CC49EA-B639-D840-A1C8-27888D203318}"/>
              </a:ext>
            </a:extLst>
          </p:cNvPr>
          <p:cNvSpPr txBox="1"/>
          <p:nvPr/>
        </p:nvSpPr>
        <p:spPr>
          <a:xfrm>
            <a:off x="4511915" y="2249424"/>
            <a:ext cx="1046288" cy="480645"/>
          </a:xfrm>
          <a:prstGeom prst="rect">
            <a:avLst/>
          </a:prstGeom>
          <a:noFill/>
        </p:spPr>
        <p:txBody>
          <a:bodyPr wrap="none" rtlCol="0">
            <a:noAutofit/>
          </a:bodyPr>
          <a:lstStyle/>
          <a:p>
            <a:r>
              <a:rPr lang="en-US" sz="1600" b="1" dirty="0"/>
              <a:t>DataFrame</a:t>
            </a:r>
          </a:p>
        </p:txBody>
      </p:sp>
      <p:sp>
        <p:nvSpPr>
          <p:cNvPr id="23" name="TextBox 22">
            <a:extLst>
              <a:ext uri="{FF2B5EF4-FFF2-40B4-BE49-F238E27FC236}">
                <a16:creationId xmlns:a16="http://schemas.microsoft.com/office/drawing/2014/main" id="{1345BBF6-20A0-104B-BD51-53BCB5A9A6B4}"/>
              </a:ext>
            </a:extLst>
          </p:cNvPr>
          <p:cNvSpPr txBox="1"/>
          <p:nvPr/>
        </p:nvSpPr>
        <p:spPr>
          <a:xfrm>
            <a:off x="8255095" y="2249423"/>
            <a:ext cx="1046288" cy="480645"/>
          </a:xfrm>
          <a:prstGeom prst="rect">
            <a:avLst/>
          </a:prstGeom>
          <a:noFill/>
        </p:spPr>
        <p:txBody>
          <a:bodyPr wrap="none" rtlCol="0">
            <a:noAutofit/>
          </a:bodyPr>
          <a:lstStyle/>
          <a:p>
            <a:r>
              <a:rPr lang="en-US" sz="1600" b="1" dirty="0"/>
              <a:t>DataFrame</a:t>
            </a:r>
          </a:p>
        </p:txBody>
      </p:sp>
      <p:sp>
        <p:nvSpPr>
          <p:cNvPr id="24" name="TextBox 23">
            <a:extLst>
              <a:ext uri="{FF2B5EF4-FFF2-40B4-BE49-F238E27FC236}">
                <a16:creationId xmlns:a16="http://schemas.microsoft.com/office/drawing/2014/main" id="{C4AE7D53-86F3-7843-A62C-FFC3BAB93378}"/>
              </a:ext>
            </a:extLst>
          </p:cNvPr>
          <p:cNvSpPr txBox="1"/>
          <p:nvPr/>
        </p:nvSpPr>
        <p:spPr>
          <a:xfrm>
            <a:off x="2787160" y="5400704"/>
            <a:ext cx="1046288" cy="480645"/>
          </a:xfrm>
          <a:prstGeom prst="rect">
            <a:avLst/>
          </a:prstGeom>
          <a:noFill/>
        </p:spPr>
        <p:txBody>
          <a:bodyPr wrap="none" rtlCol="0">
            <a:noAutofit/>
          </a:bodyPr>
          <a:lstStyle/>
          <a:p>
            <a:r>
              <a:rPr lang="en-US" sz="1600" b="1" dirty="0"/>
              <a:t>1 Partition</a:t>
            </a:r>
          </a:p>
        </p:txBody>
      </p:sp>
      <p:sp>
        <p:nvSpPr>
          <p:cNvPr id="25" name="TextBox 24">
            <a:extLst>
              <a:ext uri="{FF2B5EF4-FFF2-40B4-BE49-F238E27FC236}">
                <a16:creationId xmlns:a16="http://schemas.microsoft.com/office/drawing/2014/main" id="{E9AD9FAC-8113-4E45-A59F-353A5825081C}"/>
              </a:ext>
            </a:extLst>
          </p:cNvPr>
          <p:cNvSpPr txBox="1"/>
          <p:nvPr/>
        </p:nvSpPr>
        <p:spPr>
          <a:xfrm>
            <a:off x="10773759" y="5400703"/>
            <a:ext cx="1046288" cy="480645"/>
          </a:xfrm>
          <a:prstGeom prst="rect">
            <a:avLst/>
          </a:prstGeom>
          <a:noFill/>
        </p:spPr>
        <p:txBody>
          <a:bodyPr wrap="none" rtlCol="0">
            <a:noAutofit/>
          </a:bodyPr>
          <a:lstStyle/>
          <a:p>
            <a:r>
              <a:rPr lang="en-US" sz="1600" b="1" dirty="0"/>
              <a:t>4 Partition</a:t>
            </a:r>
          </a:p>
        </p:txBody>
      </p:sp>
      <p:sp>
        <p:nvSpPr>
          <p:cNvPr id="28" name="TextBox 27">
            <a:extLst>
              <a:ext uri="{FF2B5EF4-FFF2-40B4-BE49-F238E27FC236}">
                <a16:creationId xmlns:a16="http://schemas.microsoft.com/office/drawing/2014/main" id="{50A15C08-4C50-7944-AF8A-C27576C5A254}"/>
              </a:ext>
            </a:extLst>
          </p:cNvPr>
          <p:cNvSpPr txBox="1"/>
          <p:nvPr/>
        </p:nvSpPr>
        <p:spPr>
          <a:xfrm>
            <a:off x="1276346" y="4338946"/>
            <a:ext cx="1046288" cy="480645"/>
          </a:xfrm>
          <a:prstGeom prst="rect">
            <a:avLst/>
          </a:prstGeom>
          <a:noFill/>
        </p:spPr>
        <p:txBody>
          <a:bodyPr wrap="none" rtlCol="0">
            <a:noAutofit/>
          </a:bodyPr>
          <a:lstStyle/>
          <a:p>
            <a:r>
              <a:rPr lang="en-US" sz="1600" b="1" dirty="0"/>
              <a:t>CSV File</a:t>
            </a:r>
          </a:p>
        </p:txBody>
      </p:sp>
      <p:sp>
        <p:nvSpPr>
          <p:cNvPr id="29" name="Right Arrow 28">
            <a:extLst>
              <a:ext uri="{FF2B5EF4-FFF2-40B4-BE49-F238E27FC236}">
                <a16:creationId xmlns:a16="http://schemas.microsoft.com/office/drawing/2014/main" id="{A1F501FF-3C66-814A-9924-A7AC26A8B956}"/>
              </a:ext>
            </a:extLst>
          </p:cNvPr>
          <p:cNvSpPr/>
          <p:nvPr/>
        </p:nvSpPr>
        <p:spPr>
          <a:xfrm>
            <a:off x="10064853" y="3511060"/>
            <a:ext cx="931986" cy="23000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73DC966B-DC5A-E54F-A892-191E0634AEBD}"/>
              </a:ext>
            </a:extLst>
          </p:cNvPr>
          <p:cNvSpPr txBox="1"/>
          <p:nvPr/>
        </p:nvSpPr>
        <p:spPr>
          <a:xfrm>
            <a:off x="10060457" y="3106617"/>
            <a:ext cx="1046288" cy="480645"/>
          </a:xfrm>
          <a:prstGeom prst="rect">
            <a:avLst/>
          </a:prstGeom>
          <a:noFill/>
        </p:spPr>
        <p:txBody>
          <a:bodyPr wrap="none" rtlCol="0">
            <a:noAutofit/>
          </a:bodyPr>
          <a:lstStyle/>
          <a:p>
            <a:r>
              <a:rPr lang="en-US" sz="1600" b="1" dirty="0"/>
              <a:t>take(2)</a:t>
            </a:r>
          </a:p>
        </p:txBody>
      </p:sp>
      <p:sp>
        <p:nvSpPr>
          <p:cNvPr id="31" name="TextBox 30">
            <a:extLst>
              <a:ext uri="{FF2B5EF4-FFF2-40B4-BE49-F238E27FC236}">
                <a16:creationId xmlns:a16="http://schemas.microsoft.com/office/drawing/2014/main" id="{31991B36-70F0-BE47-A9A2-DA271F9025B3}"/>
              </a:ext>
            </a:extLst>
          </p:cNvPr>
          <p:cNvSpPr txBox="1"/>
          <p:nvPr/>
        </p:nvSpPr>
        <p:spPr>
          <a:xfrm>
            <a:off x="11106745" y="3429000"/>
            <a:ext cx="1046288" cy="480645"/>
          </a:xfrm>
          <a:prstGeom prst="rect">
            <a:avLst/>
          </a:prstGeom>
          <a:noFill/>
        </p:spPr>
        <p:txBody>
          <a:bodyPr wrap="none" rtlCol="0">
            <a:noAutofit/>
          </a:bodyPr>
          <a:lstStyle/>
          <a:p>
            <a:r>
              <a:rPr lang="en-US" sz="1600" b="1" dirty="0"/>
              <a:t>Array()</a:t>
            </a:r>
          </a:p>
        </p:txBody>
      </p:sp>
      <p:sp>
        <p:nvSpPr>
          <p:cNvPr id="32" name="TextBox 31">
            <a:extLst>
              <a:ext uri="{FF2B5EF4-FFF2-40B4-BE49-F238E27FC236}">
                <a16:creationId xmlns:a16="http://schemas.microsoft.com/office/drawing/2014/main" id="{4A79FFC6-ECE6-BD4D-97F9-477CC1BE176D}"/>
              </a:ext>
            </a:extLst>
          </p:cNvPr>
          <p:cNvSpPr txBox="1"/>
          <p:nvPr/>
        </p:nvSpPr>
        <p:spPr>
          <a:xfrm>
            <a:off x="1854129" y="6342742"/>
            <a:ext cx="5157759" cy="369332"/>
          </a:xfrm>
          <a:prstGeom prst="rect">
            <a:avLst/>
          </a:prstGeom>
          <a:noFill/>
        </p:spPr>
        <p:txBody>
          <a:bodyPr wrap="none" rtlCol="0">
            <a:spAutoFit/>
          </a:bodyPr>
          <a:lstStyle/>
          <a:p>
            <a:r>
              <a:rPr lang="en-US" dirty="0"/>
              <a:t> Figure: Logical and Physical DataFrame manipulation</a:t>
            </a:r>
          </a:p>
        </p:txBody>
      </p:sp>
      <p:pic>
        <p:nvPicPr>
          <p:cNvPr id="26" name="Picture 25">
            <a:extLst>
              <a:ext uri="{FF2B5EF4-FFF2-40B4-BE49-F238E27FC236}">
                <a16:creationId xmlns:a16="http://schemas.microsoft.com/office/drawing/2014/main" id="{6E917B6A-085B-7144-BFF5-2CAB82CA8958}"/>
              </a:ext>
            </a:extLst>
          </p:cNvPr>
          <p:cNvPicPr>
            <a:picLocks noChangeAspect="1"/>
          </p:cNvPicPr>
          <p:nvPr/>
        </p:nvPicPr>
        <p:blipFill>
          <a:blip r:embed="rId6"/>
          <a:stretch>
            <a:fillRect/>
          </a:stretch>
        </p:blipFill>
        <p:spPr>
          <a:xfrm>
            <a:off x="61186" y="6099013"/>
            <a:ext cx="952500" cy="635000"/>
          </a:xfrm>
          <a:prstGeom prst="rect">
            <a:avLst/>
          </a:prstGeom>
        </p:spPr>
      </p:pic>
      <p:sp>
        <p:nvSpPr>
          <p:cNvPr id="33" name="Right Arrow 32">
            <a:extLst>
              <a:ext uri="{FF2B5EF4-FFF2-40B4-BE49-F238E27FC236}">
                <a16:creationId xmlns:a16="http://schemas.microsoft.com/office/drawing/2014/main" id="{49AFE3CB-FA4E-E042-A03E-61AA5F16F5CF}"/>
              </a:ext>
            </a:extLst>
          </p:cNvPr>
          <p:cNvSpPr/>
          <p:nvPr/>
        </p:nvSpPr>
        <p:spPr>
          <a:xfrm rot="5400000">
            <a:off x="8722137" y="4440522"/>
            <a:ext cx="232425" cy="18524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Right Arrow 33">
            <a:extLst>
              <a:ext uri="{FF2B5EF4-FFF2-40B4-BE49-F238E27FC236}">
                <a16:creationId xmlns:a16="http://schemas.microsoft.com/office/drawing/2014/main" id="{58AFC856-9A00-EF4D-A403-F5CF283638B7}"/>
              </a:ext>
            </a:extLst>
          </p:cNvPr>
          <p:cNvSpPr/>
          <p:nvPr/>
        </p:nvSpPr>
        <p:spPr>
          <a:xfrm rot="5400000">
            <a:off x="4971602" y="4471390"/>
            <a:ext cx="232425" cy="185247"/>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7620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Users</a:t>
            </a:r>
          </a:p>
        </p:txBody>
      </p:sp>
      <p:sp>
        <p:nvSpPr>
          <p:cNvPr id="3" name="Content Placeholder 2"/>
          <p:cNvSpPr>
            <a:spLocks noGrp="1"/>
          </p:cNvSpPr>
          <p:nvPr>
            <p:ph idx="1"/>
          </p:nvPr>
        </p:nvSpPr>
        <p:spPr/>
        <p:txBody>
          <a:bodyPr/>
          <a:lstStyle/>
          <a:p>
            <a:pPr marL="109728" indent="0">
              <a:buNone/>
            </a:pPr>
            <a:r>
              <a:rPr lang="en-US" dirty="0"/>
              <a:t>Spark is widely used by data engineers, data scientists, machine learning engineers and deep learning engineers. Spark is used for:</a:t>
            </a:r>
          </a:p>
          <a:p>
            <a:r>
              <a:rPr lang="en-US" dirty="0"/>
              <a:t>Process large datasets across a cluster.</a:t>
            </a:r>
          </a:p>
          <a:p>
            <a:r>
              <a:rPr lang="en-US" dirty="0"/>
              <a:t>Perform ad hoc and interactive queries.</a:t>
            </a:r>
          </a:p>
          <a:p>
            <a:r>
              <a:rPr lang="en-US" dirty="0"/>
              <a:t>Build, train, and evaluated machine learning models.</a:t>
            </a:r>
          </a:p>
          <a:p>
            <a:r>
              <a:rPr lang="en-US" dirty="0"/>
              <a:t>Design data pipeline from myriad streams of data.</a:t>
            </a:r>
          </a:p>
          <a:p>
            <a:r>
              <a:rPr lang="en-US" dirty="0"/>
              <a:t>Analyze graph datasets.</a:t>
            </a:r>
          </a:p>
          <a:p>
            <a:pPr marL="109728" indent="0">
              <a:buNone/>
            </a:pPr>
            <a:endParaRPr lang="en-US" dirty="0"/>
          </a:p>
          <a:p>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23</a:t>
            </a:fld>
            <a:endParaRPr lang="en-US" dirty="0"/>
          </a:p>
        </p:txBody>
      </p:sp>
      <p:sp>
        <p:nvSpPr>
          <p:cNvPr id="4" name="Footer Placeholder 3">
            <a:extLst>
              <a:ext uri="{FF2B5EF4-FFF2-40B4-BE49-F238E27FC236}">
                <a16:creationId xmlns:a16="http://schemas.microsoft.com/office/drawing/2014/main" id="{1BAE5FFB-85A9-8045-84E0-F22D4E744D6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D0B2950B-BE49-C74F-9293-62FA8AF1DB42}"/>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1399641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Download Spark</a:t>
            </a:r>
          </a:p>
        </p:txBody>
      </p:sp>
      <p:sp>
        <p:nvSpPr>
          <p:cNvPr id="3" name="Content Placeholder 2"/>
          <p:cNvSpPr>
            <a:spLocks noGrp="1"/>
          </p:cNvSpPr>
          <p:nvPr>
            <p:ph idx="1"/>
          </p:nvPr>
        </p:nvSpPr>
        <p:spPr/>
        <p:txBody>
          <a:bodyPr>
            <a:normAutofit lnSpcReduction="10000"/>
          </a:bodyPr>
          <a:lstStyle/>
          <a:p>
            <a:pPr marL="624078" indent="-514350">
              <a:buFont typeface="+mj-lt"/>
              <a:buAutoNum type="arabicPeriod"/>
            </a:pPr>
            <a:r>
              <a:rPr lang="en-US" dirty="0"/>
              <a:t>Click the link </a:t>
            </a:r>
            <a:r>
              <a:rPr lang="en-US" dirty="0">
                <a:hlinkClick r:id="rId2"/>
              </a:rPr>
              <a:t>http://spark.apache.org/downloads.html</a:t>
            </a:r>
            <a:endParaRPr lang="en-US" dirty="0"/>
          </a:p>
          <a:p>
            <a:pPr marL="624078" indent="-514350">
              <a:buFont typeface="+mj-lt"/>
              <a:buAutoNum type="arabicPeriod"/>
            </a:pPr>
            <a:r>
              <a:rPr lang="en-US" dirty="0"/>
              <a:t>Choose a Spark release: 3.0.0-preview</a:t>
            </a:r>
          </a:p>
          <a:p>
            <a:pPr marL="624078" indent="-514350">
              <a:buFont typeface="+mj-lt"/>
              <a:buAutoNum type="arabicPeriod"/>
            </a:pPr>
            <a:r>
              <a:rPr lang="en-US" dirty="0"/>
              <a:t>Choose a package type: Pre-built for Apache Hadoop 3.2 and later</a:t>
            </a:r>
          </a:p>
          <a:p>
            <a:pPr marL="624078" indent="-514350">
              <a:buFont typeface="+mj-lt"/>
              <a:buAutoNum type="arabicPeriod"/>
            </a:pPr>
            <a:r>
              <a:rPr lang="en-US" dirty="0"/>
              <a:t>Download Spark: spark-3.0.0-preview-bin-hadoop3.2.tgz</a:t>
            </a:r>
          </a:p>
          <a:p>
            <a:pPr marL="624078" indent="-514350">
              <a:buFont typeface="+mj-lt"/>
              <a:buAutoNum type="arabicPeriod"/>
            </a:pPr>
            <a:r>
              <a:rPr lang="en-US" dirty="0"/>
              <a:t>Move the file to /</a:t>
            </a:r>
            <a:r>
              <a:rPr lang="en-US" dirty="0" err="1"/>
              <a:t>usr</a:t>
            </a:r>
            <a:r>
              <a:rPr lang="en-US" dirty="0"/>
              <a:t>/local/spark. And unzip the </a:t>
            </a:r>
            <a:r>
              <a:rPr lang="en-US" dirty="0" err="1"/>
              <a:t>tarball</a:t>
            </a:r>
            <a:endParaRPr lang="en-US" dirty="0"/>
          </a:p>
          <a:p>
            <a:pPr marL="109728" indent="0">
              <a:buNone/>
            </a:pPr>
            <a:r>
              <a:rPr lang="en-US" dirty="0"/>
              <a:t> </a:t>
            </a:r>
          </a:p>
          <a:p>
            <a:pPr marL="109728" indent="0">
              <a:buNone/>
            </a:pPr>
            <a:r>
              <a:rPr lang="en-US" dirty="0"/>
              <a:t>This link will download the spark </a:t>
            </a:r>
            <a:r>
              <a:rPr lang="en-US" dirty="0" err="1"/>
              <a:t>tarball</a:t>
            </a:r>
            <a:r>
              <a:rPr lang="en-US" dirty="0"/>
              <a:t>. It contains all the Hadoop’s binaries needed to run Spark in the local mode.</a:t>
            </a:r>
          </a:p>
          <a:p>
            <a:pPr marL="109728" indent="0">
              <a:buNone/>
            </a:pPr>
            <a:r>
              <a:rPr lang="en-US" b="1" dirty="0"/>
              <a:t>Install </a:t>
            </a:r>
            <a:r>
              <a:rPr lang="en-US" b="1" dirty="0" err="1"/>
              <a:t>PySpark</a:t>
            </a:r>
            <a:r>
              <a:rPr lang="en-US" dirty="0"/>
              <a:t>: </a:t>
            </a:r>
          </a:p>
          <a:p>
            <a:pPr marL="109728" indent="0">
              <a:buNone/>
            </a:pPr>
            <a:r>
              <a:rPr lang="en-US" dirty="0" err="1"/>
              <a:t>conda</a:t>
            </a:r>
            <a:r>
              <a:rPr lang="en-US" dirty="0"/>
              <a:t> install </a:t>
            </a:r>
            <a:r>
              <a:rPr lang="en-US" dirty="0" err="1"/>
              <a:t>pyspark</a:t>
            </a:r>
            <a:r>
              <a:rPr lang="en-US" dirty="0"/>
              <a:t> or pip install </a:t>
            </a:r>
            <a:r>
              <a:rPr lang="en-US" dirty="0" err="1"/>
              <a:t>pyspark</a:t>
            </a:r>
            <a:endParaRPr lang="en-US" dirty="0"/>
          </a:p>
          <a:p>
            <a:pPr marL="109728" indent="0">
              <a:buNone/>
            </a:pPr>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24</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0F9F982D-7045-7D4F-BDE7-01D8AABB93E0}"/>
              </a:ext>
            </a:extLst>
          </p:cNvPr>
          <p:cNvPicPr>
            <a:picLocks noChangeAspect="1"/>
          </p:cNvPicPr>
          <p:nvPr/>
        </p:nvPicPr>
        <p:blipFill>
          <a:blip r:embed="rId3"/>
          <a:stretch>
            <a:fillRect/>
          </a:stretch>
        </p:blipFill>
        <p:spPr>
          <a:xfrm>
            <a:off x="61186" y="6099013"/>
            <a:ext cx="952500" cy="635000"/>
          </a:xfrm>
          <a:prstGeom prst="rect">
            <a:avLst/>
          </a:prstGeom>
        </p:spPr>
      </p:pic>
    </p:spTree>
    <p:extLst>
      <p:ext uri="{BB962C8B-B14F-4D97-AF65-F5344CB8AC3E}">
        <p14:creationId xmlns:p14="http://schemas.microsoft.com/office/powerpoint/2010/main" val="1341934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Directory Structure</a:t>
            </a:r>
          </a:p>
        </p:txBody>
      </p:sp>
      <p:sp>
        <p:nvSpPr>
          <p:cNvPr id="3" name="Content Placeholder 2"/>
          <p:cNvSpPr>
            <a:spLocks noGrp="1"/>
          </p:cNvSpPr>
          <p:nvPr>
            <p:ph idx="1"/>
          </p:nvPr>
        </p:nvSpPr>
        <p:spPr/>
        <p:txBody>
          <a:bodyPr>
            <a:normAutofit fontScale="92500" lnSpcReduction="10000"/>
          </a:bodyPr>
          <a:lstStyle/>
          <a:p>
            <a:r>
              <a:rPr lang="en-US" dirty="0" err="1"/>
              <a:t>README.md</a:t>
            </a:r>
            <a:r>
              <a:rPr lang="en-US" dirty="0"/>
              <a:t>: This file describes about the Spark shells, build Spark from source, run standalone Spark examples, and provide information about documentation and configuration of Spark.</a:t>
            </a:r>
          </a:p>
          <a:p>
            <a:r>
              <a:rPr lang="en-US" dirty="0"/>
              <a:t>bin: This directory contains scripts to interact with Spark such as </a:t>
            </a:r>
            <a:r>
              <a:rPr lang="en-US" i="1" dirty="0"/>
              <a:t>spark-</a:t>
            </a:r>
            <a:r>
              <a:rPr lang="en-US" i="1" dirty="0" err="1"/>
              <a:t>sql</a:t>
            </a:r>
            <a:r>
              <a:rPr lang="en-US" i="1" dirty="0"/>
              <a:t>, </a:t>
            </a:r>
            <a:r>
              <a:rPr lang="en-US" i="1" dirty="0" err="1"/>
              <a:t>pyspark</a:t>
            </a:r>
            <a:r>
              <a:rPr lang="en-US" i="1" dirty="0"/>
              <a:t>, spark-shell, spark-beeline</a:t>
            </a:r>
            <a:r>
              <a:rPr lang="en-US" dirty="0"/>
              <a:t> etc. </a:t>
            </a:r>
            <a:r>
              <a:rPr lang="en-US" i="1" dirty="0"/>
              <a:t>spark-submit</a:t>
            </a:r>
            <a:r>
              <a:rPr lang="en-US" dirty="0"/>
              <a:t> is used to submit a standalone Spark application.</a:t>
            </a:r>
          </a:p>
          <a:p>
            <a:r>
              <a:rPr lang="en-US" dirty="0" err="1"/>
              <a:t>sbin</a:t>
            </a:r>
            <a:r>
              <a:rPr lang="en-US" dirty="0"/>
              <a:t>: This directory contains scripts related to administer spark such as start and stop Spark components in the cluster.</a:t>
            </a:r>
          </a:p>
          <a:p>
            <a:r>
              <a:rPr lang="en-US" dirty="0"/>
              <a:t>data: This directory contains data to run some Spark job.</a:t>
            </a:r>
          </a:p>
          <a:p>
            <a:r>
              <a:rPr lang="en-US" dirty="0"/>
              <a:t>examples: This directory contains Spark sample code. The code are on Java, Python, R and Scala for learning Spark.</a:t>
            </a:r>
          </a:p>
        </p:txBody>
      </p:sp>
      <p:sp>
        <p:nvSpPr>
          <p:cNvPr id="5" name="Slide Number Placeholder 4"/>
          <p:cNvSpPr>
            <a:spLocks noGrp="1"/>
          </p:cNvSpPr>
          <p:nvPr>
            <p:ph type="sldNum" sz="quarter" idx="12"/>
          </p:nvPr>
        </p:nvSpPr>
        <p:spPr/>
        <p:txBody>
          <a:bodyPr/>
          <a:lstStyle/>
          <a:p>
            <a:fld id="{401CF334-2D5C-4859-84A6-CA7E6E43FAEB}" type="slidenum">
              <a:rPr lang="en-US" smtClean="0"/>
              <a:t>25</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7FD898A0-CF2B-B04D-9CDA-057FB8A92CEC}"/>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3574585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Shell</a:t>
            </a:r>
          </a:p>
        </p:txBody>
      </p:sp>
      <p:sp>
        <p:nvSpPr>
          <p:cNvPr id="3" name="Content Placeholder 2"/>
          <p:cNvSpPr>
            <a:spLocks noGrp="1"/>
          </p:cNvSpPr>
          <p:nvPr>
            <p:ph idx="1"/>
          </p:nvPr>
        </p:nvSpPr>
        <p:spPr>
          <a:xfrm>
            <a:off x="609600" y="2282952"/>
            <a:ext cx="4185557" cy="4325112"/>
          </a:xfrm>
        </p:spPr>
        <p:txBody>
          <a:bodyPr>
            <a:normAutofit fontScale="92500" lnSpcReduction="20000"/>
          </a:bodyPr>
          <a:lstStyle/>
          <a:p>
            <a:pPr marL="109728" indent="0">
              <a:buNone/>
            </a:pPr>
            <a:r>
              <a:rPr lang="en-US" dirty="0"/>
              <a:t>Spark comes with default Spark Scala interactive shells. </a:t>
            </a:r>
            <a:r>
              <a:rPr lang="en-US" i="1" dirty="0"/>
              <a:t>For all of the tutorial, we’ll run Spark in local mode not cluster mode</a:t>
            </a:r>
            <a:r>
              <a:rPr lang="en-US" dirty="0"/>
              <a:t>.</a:t>
            </a:r>
          </a:p>
          <a:p>
            <a:pPr marL="109728" indent="0">
              <a:buNone/>
            </a:pPr>
            <a:endParaRPr lang="en-US" dirty="0"/>
          </a:p>
          <a:p>
            <a:pPr marL="109728" indent="0">
              <a:buNone/>
            </a:pPr>
            <a:r>
              <a:rPr lang="en-US" dirty="0"/>
              <a:t>You can also start other shell such as </a:t>
            </a:r>
            <a:r>
              <a:rPr lang="en-US" dirty="0" err="1"/>
              <a:t>pyspark</a:t>
            </a:r>
            <a:r>
              <a:rPr lang="en-US" dirty="0"/>
              <a:t>, spark-</a:t>
            </a:r>
            <a:r>
              <a:rPr lang="en-US" dirty="0" err="1"/>
              <a:t>sql</a:t>
            </a:r>
            <a:r>
              <a:rPr lang="en-US" dirty="0"/>
              <a:t>, spark-beeline etc. located in bin. To exit from shell </a:t>
            </a:r>
            <a:r>
              <a:rPr lang="en-US" dirty="0" err="1"/>
              <a:t>Control+C</a:t>
            </a:r>
            <a:r>
              <a:rPr lang="en-US" dirty="0"/>
              <a:t>, </a:t>
            </a:r>
            <a:r>
              <a:rPr lang="en-US" dirty="0" err="1"/>
              <a:t>Ctrl+D</a:t>
            </a:r>
            <a:r>
              <a:rPr lang="en-US" dirty="0"/>
              <a:t> in mac and window resp.</a:t>
            </a:r>
          </a:p>
          <a:p>
            <a:pPr marL="109728" indent="0">
              <a:buNone/>
            </a:pPr>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26</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6DFF2A52-230A-634E-8476-8C78C77C4D17}"/>
              </a:ext>
            </a:extLst>
          </p:cNvPr>
          <p:cNvPicPr>
            <a:picLocks noChangeAspect="1"/>
          </p:cNvPicPr>
          <p:nvPr/>
        </p:nvPicPr>
        <p:blipFill>
          <a:blip r:embed="rId2"/>
          <a:stretch>
            <a:fillRect/>
          </a:stretch>
        </p:blipFill>
        <p:spPr>
          <a:xfrm>
            <a:off x="5121728" y="2282952"/>
            <a:ext cx="6460672" cy="3374094"/>
          </a:xfrm>
          <a:prstGeom prst="rect">
            <a:avLst/>
          </a:prstGeom>
        </p:spPr>
      </p:pic>
      <p:sp>
        <p:nvSpPr>
          <p:cNvPr id="9" name="TextBox 8">
            <a:extLst>
              <a:ext uri="{FF2B5EF4-FFF2-40B4-BE49-F238E27FC236}">
                <a16:creationId xmlns:a16="http://schemas.microsoft.com/office/drawing/2014/main" id="{6AF39997-7004-844A-911B-C8AE079CB181}"/>
              </a:ext>
            </a:extLst>
          </p:cNvPr>
          <p:cNvSpPr txBox="1"/>
          <p:nvPr/>
        </p:nvSpPr>
        <p:spPr>
          <a:xfrm>
            <a:off x="6752701" y="5876020"/>
            <a:ext cx="3539239" cy="369332"/>
          </a:xfrm>
          <a:prstGeom prst="rect">
            <a:avLst/>
          </a:prstGeom>
          <a:noFill/>
        </p:spPr>
        <p:txBody>
          <a:bodyPr wrap="none" rtlCol="0">
            <a:spAutoFit/>
          </a:bodyPr>
          <a:lstStyle/>
          <a:p>
            <a:r>
              <a:rPr lang="en-US" dirty="0"/>
              <a:t> Figure: Spark Scala Interactive Shell</a:t>
            </a:r>
          </a:p>
        </p:txBody>
      </p:sp>
      <p:pic>
        <p:nvPicPr>
          <p:cNvPr id="8" name="Picture 7">
            <a:extLst>
              <a:ext uri="{FF2B5EF4-FFF2-40B4-BE49-F238E27FC236}">
                <a16:creationId xmlns:a16="http://schemas.microsoft.com/office/drawing/2014/main" id="{4A011A47-E24B-574D-88A5-480BD6084E61}"/>
              </a:ext>
            </a:extLst>
          </p:cNvPr>
          <p:cNvPicPr>
            <a:picLocks noChangeAspect="1"/>
          </p:cNvPicPr>
          <p:nvPr/>
        </p:nvPicPr>
        <p:blipFill>
          <a:blip r:embed="rId3"/>
          <a:stretch>
            <a:fillRect/>
          </a:stretch>
        </p:blipFill>
        <p:spPr>
          <a:xfrm>
            <a:off x="61186" y="6099013"/>
            <a:ext cx="952500" cy="635000"/>
          </a:xfrm>
          <a:prstGeom prst="rect">
            <a:avLst/>
          </a:prstGeom>
        </p:spPr>
      </p:pic>
    </p:spTree>
    <p:extLst>
      <p:ext uri="{BB962C8B-B14F-4D97-AF65-F5344CB8AC3E}">
        <p14:creationId xmlns:p14="http://schemas.microsoft.com/office/powerpoint/2010/main" val="3741818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Example using Scala and </a:t>
            </a:r>
            <a:r>
              <a:rPr lang="en-US" dirty="0" err="1"/>
              <a:t>PySpark</a:t>
            </a:r>
            <a:r>
              <a:rPr lang="en-US" dirty="0"/>
              <a:t> Shell</a:t>
            </a:r>
          </a:p>
        </p:txBody>
      </p:sp>
      <p:sp>
        <p:nvSpPr>
          <p:cNvPr id="3" name="Content Placeholder 2"/>
          <p:cNvSpPr>
            <a:spLocks noGrp="1"/>
          </p:cNvSpPr>
          <p:nvPr>
            <p:ph idx="1"/>
          </p:nvPr>
        </p:nvSpPr>
        <p:spPr>
          <a:xfrm>
            <a:off x="776881" y="4867602"/>
            <a:ext cx="5116286" cy="1799191"/>
          </a:xfrm>
        </p:spPr>
        <p:txBody>
          <a:bodyPr>
            <a:normAutofit/>
          </a:bodyPr>
          <a:lstStyle/>
          <a:p>
            <a:pPr marL="109728" indent="0">
              <a:buNone/>
            </a:pPr>
            <a:r>
              <a:rPr lang="en-US" sz="1800" dirty="0"/>
              <a:t>Scala code to count all line from file.</a:t>
            </a:r>
          </a:p>
          <a:p>
            <a:pPr marL="109728" indent="0">
              <a:buNone/>
            </a:pPr>
            <a:r>
              <a:rPr lang="en-US" sz="1800" dirty="0" err="1"/>
              <a:t>scala</a:t>
            </a:r>
            <a:r>
              <a:rPr lang="en-US" sz="1800" dirty="0"/>
              <a:t>&gt; </a:t>
            </a:r>
            <a:r>
              <a:rPr lang="en-US" sz="1800" dirty="0" err="1"/>
              <a:t>val</a:t>
            </a:r>
            <a:r>
              <a:rPr lang="en-US" sz="1800" dirty="0"/>
              <a:t> file = </a:t>
            </a:r>
            <a:r>
              <a:rPr lang="en-US" sz="1800" dirty="0" err="1"/>
              <a:t>spark.read.text</a:t>
            </a:r>
            <a:r>
              <a:rPr lang="en-US" sz="1800" dirty="0"/>
              <a:t>("../</a:t>
            </a:r>
            <a:r>
              <a:rPr lang="en-US" sz="1800" dirty="0" err="1"/>
              <a:t>README.md</a:t>
            </a:r>
            <a:r>
              <a:rPr lang="en-US" sz="1800" dirty="0"/>
              <a:t>")</a:t>
            </a:r>
          </a:p>
          <a:p>
            <a:pPr marL="109728" indent="0">
              <a:buNone/>
            </a:pPr>
            <a:r>
              <a:rPr lang="en-US" sz="1800" dirty="0" err="1"/>
              <a:t>scala</a:t>
            </a:r>
            <a:r>
              <a:rPr lang="en-US" sz="1800" dirty="0"/>
              <a:t>&gt; </a:t>
            </a:r>
            <a:r>
              <a:rPr lang="en-US" sz="1800" dirty="0" err="1"/>
              <a:t>file.show</a:t>
            </a:r>
            <a:r>
              <a:rPr lang="en-US" sz="1800" dirty="0"/>
              <a:t>(10,false)</a:t>
            </a:r>
          </a:p>
          <a:p>
            <a:pPr marL="109728" indent="0">
              <a:buNone/>
            </a:pPr>
            <a:r>
              <a:rPr lang="en-US" sz="1800" dirty="0" err="1"/>
              <a:t>scala</a:t>
            </a:r>
            <a:r>
              <a:rPr lang="en-US" sz="1800" dirty="0"/>
              <a:t>&gt; </a:t>
            </a:r>
            <a:r>
              <a:rPr lang="en-US" sz="1800" dirty="0" err="1"/>
              <a:t>file.count</a:t>
            </a:r>
            <a:r>
              <a:rPr lang="en-US" sz="1800" dirty="0"/>
              <a:t>()</a:t>
            </a:r>
          </a:p>
          <a:p>
            <a:pPr marL="109728" indent="0">
              <a:buNone/>
            </a:pPr>
            <a:endParaRPr lang="en-US" sz="2100" dirty="0"/>
          </a:p>
          <a:p>
            <a:pPr marL="109728" indent="0">
              <a:buNone/>
            </a:pPr>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27</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3EA972BF-8397-AC48-A7A0-7037AAFDB63D}"/>
              </a:ext>
            </a:extLst>
          </p:cNvPr>
          <p:cNvPicPr>
            <a:picLocks noChangeAspect="1"/>
          </p:cNvPicPr>
          <p:nvPr/>
        </p:nvPicPr>
        <p:blipFill>
          <a:blip r:embed="rId2"/>
          <a:stretch>
            <a:fillRect/>
          </a:stretch>
        </p:blipFill>
        <p:spPr>
          <a:xfrm>
            <a:off x="609600" y="2249424"/>
            <a:ext cx="4125686" cy="2578554"/>
          </a:xfrm>
          <a:prstGeom prst="rect">
            <a:avLst/>
          </a:prstGeom>
        </p:spPr>
      </p:pic>
      <p:pic>
        <p:nvPicPr>
          <p:cNvPr id="7" name="Picture 6">
            <a:extLst>
              <a:ext uri="{FF2B5EF4-FFF2-40B4-BE49-F238E27FC236}">
                <a16:creationId xmlns:a16="http://schemas.microsoft.com/office/drawing/2014/main" id="{52E74F13-8F87-C847-A3EA-3A8160A59942}"/>
              </a:ext>
            </a:extLst>
          </p:cNvPr>
          <p:cNvPicPr>
            <a:picLocks noChangeAspect="1"/>
          </p:cNvPicPr>
          <p:nvPr/>
        </p:nvPicPr>
        <p:blipFill>
          <a:blip r:embed="rId3"/>
          <a:stretch>
            <a:fillRect/>
          </a:stretch>
        </p:blipFill>
        <p:spPr>
          <a:xfrm>
            <a:off x="5831476" y="2209800"/>
            <a:ext cx="4125687" cy="2578554"/>
          </a:xfrm>
          <a:prstGeom prst="rect">
            <a:avLst/>
          </a:prstGeom>
        </p:spPr>
      </p:pic>
      <p:sp>
        <p:nvSpPr>
          <p:cNvPr id="8" name="Content Placeholder 2">
            <a:extLst>
              <a:ext uri="{FF2B5EF4-FFF2-40B4-BE49-F238E27FC236}">
                <a16:creationId xmlns:a16="http://schemas.microsoft.com/office/drawing/2014/main" id="{87C51133-9F5D-0643-A4D9-66EC2650E57A}"/>
              </a:ext>
            </a:extLst>
          </p:cNvPr>
          <p:cNvSpPr txBox="1">
            <a:spLocks/>
          </p:cNvSpPr>
          <p:nvPr/>
        </p:nvSpPr>
        <p:spPr>
          <a:xfrm>
            <a:off x="5656362" y="4839027"/>
            <a:ext cx="5116286" cy="1799191"/>
          </a:xfrm>
          <a:prstGeom prst="rect">
            <a:avLst/>
          </a:prstGeom>
        </p:spPr>
        <p:txBody>
          <a:bodyPr vert="horz">
            <a:noAutofit/>
          </a:bodyPr>
          <a:lstStyle>
            <a:lvl1pPr marL="365760" indent="-256032" algn="l" rtl="0" eaLnBrk="1" latinLnBrk="0" hangingPunct="1">
              <a:spcBef>
                <a:spcPts val="300"/>
              </a:spcBef>
              <a:buClr>
                <a:schemeClr val="accent3">
                  <a:lumMod val="75000"/>
                </a:schemeClr>
              </a:buClr>
              <a:buFont typeface="Georgia"/>
              <a:buChar char="•"/>
              <a:defRPr kumimoji="0" sz="2800" kern="1200">
                <a:solidFill>
                  <a:schemeClr val="tx2"/>
                </a:solidFill>
                <a:latin typeface="+mn-lt"/>
                <a:ea typeface="+mn-ea"/>
                <a:cs typeface="+mn-cs"/>
              </a:defRPr>
            </a:lvl1pPr>
            <a:lvl2pPr marL="658368" indent="-246888" algn="l" rtl="0" eaLnBrk="1" latinLnBrk="0" hangingPunct="1">
              <a:spcBef>
                <a:spcPts val="300"/>
              </a:spcBef>
              <a:buClr>
                <a:schemeClr val="accent2">
                  <a:lumMod val="75000"/>
                </a:schemeClr>
              </a:buClr>
              <a:buFont typeface="Georgia"/>
              <a:buChar char="▫"/>
              <a:defRPr kumimoji="0" sz="2600" kern="1200">
                <a:solidFill>
                  <a:schemeClr val="tx2"/>
                </a:solidFill>
                <a:latin typeface="+mn-lt"/>
                <a:ea typeface="+mn-ea"/>
                <a:cs typeface="+mn-cs"/>
              </a:defRPr>
            </a:lvl2pPr>
            <a:lvl3pPr marL="923544" indent="-219456" algn="l" rtl="0" eaLnBrk="1" latinLnBrk="0" hangingPunct="1">
              <a:spcBef>
                <a:spcPts val="300"/>
              </a:spcBef>
              <a:buClr>
                <a:schemeClr val="accent1">
                  <a:lumMod val="50000"/>
                </a:schemeClr>
              </a:buClr>
              <a:buFont typeface="Wingdings 2" panose="05020102010507070707" pitchFamily="18" charset="2"/>
              <a:buChar char=""/>
              <a:defRPr kumimoji="0" sz="2400" kern="1200">
                <a:solidFill>
                  <a:schemeClr val="tx2"/>
                </a:solidFill>
                <a:latin typeface="+mn-lt"/>
                <a:ea typeface="+mn-ea"/>
                <a:cs typeface="+mn-cs"/>
              </a:defRPr>
            </a:lvl3pPr>
            <a:lvl4pPr marL="1179576" indent="-201168" algn="l" rtl="0" eaLnBrk="1" latinLnBrk="0" hangingPunct="1">
              <a:spcBef>
                <a:spcPts val="300"/>
              </a:spcBef>
              <a:buClr>
                <a:schemeClr val="accent1">
                  <a:lumMod val="50000"/>
                </a:schemeClr>
              </a:buClr>
              <a:buFont typeface="Wingdings 2" panose="05020102010507070707" pitchFamily="18" charset="2"/>
              <a:buChar char=""/>
              <a:defRPr kumimoji="0" sz="2200" kern="1200">
                <a:solidFill>
                  <a:schemeClr val="tx2"/>
                </a:solidFill>
                <a:latin typeface="+mn-lt"/>
                <a:ea typeface="+mn-ea"/>
                <a:cs typeface="+mn-cs"/>
              </a:defRPr>
            </a:lvl4pPr>
            <a:lvl5pPr marL="1389888" indent="-182880" algn="l" rtl="0" eaLnBrk="1" latinLnBrk="0" hangingPunct="1">
              <a:spcBef>
                <a:spcPts val="300"/>
              </a:spcBef>
              <a:buClr>
                <a:schemeClr val="accent1">
                  <a:lumMod val="50000"/>
                </a:schemeClr>
              </a:buClr>
              <a:buFont typeface="Wingdings 2" panose="05020102010507070707" pitchFamily="18" charset="2"/>
              <a:buChar char=""/>
              <a:defRPr kumimoji="0" sz="2000" kern="1200">
                <a:solidFill>
                  <a:schemeClr val="tx2"/>
                </a:solidFill>
                <a:latin typeface="+mn-lt"/>
                <a:ea typeface="+mn-ea"/>
                <a:cs typeface="+mn-cs"/>
              </a:defRPr>
            </a:lvl5pPr>
            <a:lvl6pPr marL="1609344" indent="-182880" algn="l" rtl="0" eaLnBrk="1" latinLnBrk="0" hangingPunct="1">
              <a:spcBef>
                <a:spcPts val="300"/>
              </a:spcBef>
              <a:buClr>
                <a:schemeClr val="accent1">
                  <a:lumMod val="50000"/>
                </a:schemeClr>
              </a:buClr>
              <a:buFont typeface="Wingdings 2" panose="05020102010507070707" pitchFamily="18" charset="2"/>
              <a:buChar char=""/>
              <a:defRPr kumimoji="0" sz="1800" kern="1200">
                <a:solidFill>
                  <a:schemeClr val="tx2"/>
                </a:solidFill>
                <a:latin typeface="+mn-lt"/>
                <a:ea typeface="+mn-ea"/>
                <a:cs typeface="+mn-cs"/>
              </a:defRPr>
            </a:lvl6pPr>
            <a:lvl7pPr marL="1828800" indent="-182880" algn="l" rtl="0" eaLnBrk="1" latinLnBrk="0" hangingPunct="1">
              <a:spcBef>
                <a:spcPts val="300"/>
              </a:spcBef>
              <a:buClr>
                <a:schemeClr val="accent1">
                  <a:lumMod val="50000"/>
                </a:schemeClr>
              </a:buClr>
              <a:buFont typeface="Wingdings 2" panose="05020102010507070707" pitchFamily="18" charset="2"/>
              <a:buChar char=""/>
              <a:defRPr kumimoji="0" sz="1600" kern="1200">
                <a:solidFill>
                  <a:schemeClr val="tx2"/>
                </a:solidFill>
                <a:latin typeface="+mn-lt"/>
                <a:ea typeface="+mn-ea"/>
                <a:cs typeface="+mn-cs"/>
              </a:defRPr>
            </a:lvl7pPr>
            <a:lvl8pPr marL="2029968" indent="-182880" algn="l" rtl="0" eaLnBrk="1" latinLnBrk="0" hangingPunct="1">
              <a:spcBef>
                <a:spcPts val="300"/>
              </a:spcBef>
              <a:buClr>
                <a:schemeClr val="accent1">
                  <a:lumMod val="50000"/>
                </a:schemeClr>
              </a:buClr>
              <a:buFont typeface="Wingdings 2" panose="05020102010507070707" pitchFamily="18" charset="2"/>
              <a:buChar char=""/>
              <a:defRPr kumimoji="0" sz="1500" kern="1200">
                <a:solidFill>
                  <a:schemeClr val="tx2"/>
                </a:solidFill>
                <a:latin typeface="+mn-lt"/>
                <a:ea typeface="+mn-ea"/>
                <a:cs typeface="+mn-cs"/>
              </a:defRPr>
            </a:lvl8pPr>
            <a:lvl9pPr marL="2240280" indent="-182880" algn="l" rtl="0" eaLnBrk="1" latinLnBrk="0" hangingPunct="1">
              <a:spcBef>
                <a:spcPts val="300"/>
              </a:spcBef>
              <a:buClr>
                <a:schemeClr val="accent1">
                  <a:lumMod val="50000"/>
                </a:schemeClr>
              </a:buClr>
              <a:buFont typeface="Wingdings 2" panose="05020102010507070707" pitchFamily="18" charset="2"/>
              <a:buChar char=""/>
              <a:defRPr kumimoji="0" sz="1400" kern="1200" baseline="0">
                <a:solidFill>
                  <a:schemeClr val="tx2"/>
                </a:solidFill>
                <a:latin typeface="+mn-lt"/>
                <a:ea typeface="+mn-ea"/>
                <a:cs typeface="+mn-cs"/>
              </a:defRPr>
            </a:lvl9pPr>
          </a:lstStyle>
          <a:p>
            <a:pPr marL="109728" indent="0">
              <a:buFont typeface="Georgia"/>
              <a:buNone/>
            </a:pPr>
            <a:r>
              <a:rPr lang="en-US" sz="1800" dirty="0"/>
              <a:t>Python code to count all line that only contains word “Spark”</a:t>
            </a:r>
          </a:p>
          <a:p>
            <a:pPr marL="109728" indent="0">
              <a:buNone/>
            </a:pPr>
            <a:r>
              <a:rPr lang="en-US" sz="1800" dirty="0"/>
              <a:t>&gt;&gt;&gt; file = </a:t>
            </a:r>
            <a:r>
              <a:rPr lang="en-US" sz="1800" dirty="0" err="1"/>
              <a:t>spark.read.text</a:t>
            </a:r>
            <a:r>
              <a:rPr lang="en-US" sz="1800" dirty="0"/>
              <a:t>("../</a:t>
            </a:r>
            <a:r>
              <a:rPr lang="en-US" sz="1800" dirty="0" err="1"/>
              <a:t>README.md</a:t>
            </a:r>
            <a:r>
              <a:rPr lang="en-US" sz="1800" dirty="0"/>
              <a:t>")</a:t>
            </a:r>
          </a:p>
          <a:p>
            <a:pPr marL="109728" indent="0">
              <a:buNone/>
            </a:pPr>
            <a:r>
              <a:rPr lang="en-US" sz="1800" dirty="0"/>
              <a:t>&gt;&gt;&gt; </a:t>
            </a:r>
            <a:r>
              <a:rPr lang="en-US" sz="1800" dirty="0" err="1"/>
              <a:t>filter_word</a:t>
            </a:r>
            <a:r>
              <a:rPr lang="en-US" sz="1800" dirty="0"/>
              <a:t> = </a:t>
            </a:r>
            <a:r>
              <a:rPr lang="en-US" sz="1800" dirty="0" err="1"/>
              <a:t>file.filter</a:t>
            </a:r>
            <a:r>
              <a:rPr lang="en-US" sz="1800" dirty="0"/>
              <a:t>(</a:t>
            </a:r>
            <a:r>
              <a:rPr lang="en-US" sz="1800" dirty="0" err="1"/>
              <a:t>file.value.contains</a:t>
            </a:r>
            <a:r>
              <a:rPr lang="en-US" sz="1800" dirty="0"/>
              <a:t>("Spark"))</a:t>
            </a:r>
          </a:p>
          <a:p>
            <a:pPr marL="109728" indent="0">
              <a:buNone/>
            </a:pPr>
            <a:r>
              <a:rPr lang="en-US" sz="1800" dirty="0"/>
              <a:t>&gt;&gt;&gt; </a:t>
            </a:r>
            <a:r>
              <a:rPr lang="en-US" sz="1800" dirty="0" err="1"/>
              <a:t>filter_word.count</a:t>
            </a:r>
            <a:r>
              <a:rPr lang="en-US" sz="1800" dirty="0"/>
              <a:t>()</a:t>
            </a:r>
          </a:p>
        </p:txBody>
      </p:sp>
      <p:pic>
        <p:nvPicPr>
          <p:cNvPr id="9" name="Picture 8">
            <a:extLst>
              <a:ext uri="{FF2B5EF4-FFF2-40B4-BE49-F238E27FC236}">
                <a16:creationId xmlns:a16="http://schemas.microsoft.com/office/drawing/2014/main" id="{98AA7AC0-0027-574C-9547-5E0747444A44}"/>
              </a:ext>
            </a:extLst>
          </p:cNvPr>
          <p:cNvPicPr>
            <a:picLocks noChangeAspect="1"/>
          </p:cNvPicPr>
          <p:nvPr/>
        </p:nvPicPr>
        <p:blipFill>
          <a:blip r:embed="rId4"/>
          <a:stretch>
            <a:fillRect/>
          </a:stretch>
        </p:blipFill>
        <p:spPr>
          <a:xfrm>
            <a:off x="61186" y="6099013"/>
            <a:ext cx="952500" cy="635000"/>
          </a:xfrm>
          <a:prstGeom prst="rect">
            <a:avLst/>
          </a:prstGeom>
        </p:spPr>
      </p:pic>
    </p:spTree>
    <p:extLst>
      <p:ext uri="{BB962C8B-B14F-4D97-AF65-F5344CB8AC3E}">
        <p14:creationId xmlns:p14="http://schemas.microsoft.com/office/powerpoint/2010/main" val="4059964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of Spark Application</a:t>
            </a:r>
          </a:p>
        </p:txBody>
      </p:sp>
      <p:sp>
        <p:nvSpPr>
          <p:cNvPr id="3" name="Content Placeholder 2"/>
          <p:cNvSpPr>
            <a:spLocks noGrp="1"/>
          </p:cNvSpPr>
          <p:nvPr>
            <p:ph idx="1"/>
          </p:nvPr>
        </p:nvSpPr>
        <p:spPr/>
        <p:txBody>
          <a:bodyPr>
            <a:normAutofit/>
          </a:bodyPr>
          <a:lstStyle/>
          <a:p>
            <a:pPr marL="109728" indent="0">
              <a:buNone/>
            </a:pPr>
            <a:r>
              <a:rPr lang="en-US" dirty="0"/>
              <a:t>So far, we have downloaded Spark and installed in standalone mode in our pc. We have launched Spark shells and executed Spark Job. We’ll discuss on overview of Spark Application for the earlier program.</a:t>
            </a:r>
          </a:p>
          <a:p>
            <a:r>
              <a:rPr lang="en-US" dirty="0"/>
              <a:t>Spark Session</a:t>
            </a:r>
          </a:p>
          <a:p>
            <a:r>
              <a:rPr lang="en-US" dirty="0"/>
              <a:t>Spark Jobs</a:t>
            </a:r>
          </a:p>
          <a:p>
            <a:r>
              <a:rPr lang="en-US" dirty="0"/>
              <a:t>Spark Stages</a:t>
            </a:r>
          </a:p>
          <a:p>
            <a:r>
              <a:rPr lang="en-US" dirty="0"/>
              <a:t>Spark Tasks</a:t>
            </a:r>
          </a:p>
          <a:p>
            <a:r>
              <a:rPr lang="en-US" dirty="0"/>
              <a:t>Spark UI</a:t>
            </a:r>
          </a:p>
          <a:p>
            <a:r>
              <a:rPr lang="en-US" dirty="0"/>
              <a:t>Transformation, Actions, and Lazy Evaluation (</a:t>
            </a:r>
            <a:r>
              <a:rPr lang="en-US" i="1" dirty="0"/>
              <a:t>Reading Assignment</a:t>
            </a:r>
            <a:r>
              <a:rPr lang="en-US" dirty="0"/>
              <a:t>)</a:t>
            </a:r>
          </a:p>
        </p:txBody>
      </p:sp>
      <p:sp>
        <p:nvSpPr>
          <p:cNvPr id="5" name="Slide Number Placeholder 4"/>
          <p:cNvSpPr>
            <a:spLocks noGrp="1"/>
          </p:cNvSpPr>
          <p:nvPr>
            <p:ph type="sldNum" sz="quarter" idx="12"/>
          </p:nvPr>
        </p:nvSpPr>
        <p:spPr/>
        <p:txBody>
          <a:bodyPr/>
          <a:lstStyle/>
          <a:p>
            <a:fld id="{401CF334-2D5C-4859-84A6-CA7E6E43FAEB}" type="slidenum">
              <a:rPr lang="en-US" smtClean="0"/>
              <a:t>28</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29E1B75F-AAE9-3044-A119-12A2515D392F}"/>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2137672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Session</a:t>
            </a:r>
          </a:p>
        </p:txBody>
      </p:sp>
      <p:sp>
        <p:nvSpPr>
          <p:cNvPr id="3" name="Content Placeholder 2"/>
          <p:cNvSpPr>
            <a:spLocks noGrp="1"/>
          </p:cNvSpPr>
          <p:nvPr>
            <p:ph idx="1"/>
          </p:nvPr>
        </p:nvSpPr>
        <p:spPr/>
        <p:txBody>
          <a:bodyPr/>
          <a:lstStyle/>
          <a:p>
            <a:pPr marL="109728" indent="0">
              <a:buNone/>
            </a:pPr>
            <a:r>
              <a:rPr lang="en-US" dirty="0"/>
              <a:t>Spark Session: The core of Spark Application is a Spark driver program. When the application is launched it create Spark Session. In our previous example, Spark shell is a Spark Application and the driver. It means that the driver is a part of shell and it creates the Spark Session. In our local machine the code execute into single JVM but it can be executed parallelly in cluster mode. After Spark Session is created, we can program Spark using its APIs to perform Spark operations.</a:t>
            </a:r>
          </a:p>
        </p:txBody>
      </p:sp>
      <p:sp>
        <p:nvSpPr>
          <p:cNvPr id="5" name="Slide Number Placeholder 4"/>
          <p:cNvSpPr>
            <a:spLocks noGrp="1"/>
          </p:cNvSpPr>
          <p:nvPr>
            <p:ph type="sldNum" sz="quarter" idx="12"/>
          </p:nvPr>
        </p:nvSpPr>
        <p:spPr/>
        <p:txBody>
          <a:bodyPr/>
          <a:lstStyle/>
          <a:p>
            <a:fld id="{401CF334-2D5C-4859-84A6-CA7E6E43FAEB}" type="slidenum">
              <a:rPr lang="en-US" smtClean="0"/>
              <a:t>29</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7C603271-10AC-F04F-AA0B-60AFA5997D5D}"/>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3266546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Big Data and Distributed Computing</a:t>
            </a:r>
          </a:p>
        </p:txBody>
      </p:sp>
      <p:sp>
        <p:nvSpPr>
          <p:cNvPr id="3" name="Content Placeholder 2"/>
          <p:cNvSpPr>
            <a:spLocks noGrp="1"/>
          </p:cNvSpPr>
          <p:nvPr>
            <p:ph idx="1"/>
          </p:nvPr>
        </p:nvSpPr>
        <p:spPr/>
        <p:txBody>
          <a:bodyPr>
            <a:normAutofit/>
          </a:bodyPr>
          <a:lstStyle/>
          <a:p>
            <a:r>
              <a:rPr lang="en-US" dirty="0"/>
              <a:t>Big Data evolution</a:t>
            </a:r>
          </a:p>
          <a:p>
            <a:r>
              <a:rPr lang="en-US" dirty="0"/>
              <a:t>Google Distribute Filesystem</a:t>
            </a:r>
          </a:p>
          <a:p>
            <a:r>
              <a:rPr lang="en-US" dirty="0"/>
              <a:t>Big Table </a:t>
            </a:r>
          </a:p>
          <a:p>
            <a:r>
              <a:rPr lang="en-US" dirty="0"/>
              <a:t>HDFS (Hadoop Distributed File System)</a:t>
            </a:r>
          </a:p>
          <a:p>
            <a:r>
              <a:rPr lang="en-US" dirty="0"/>
              <a:t>MapReduce</a:t>
            </a:r>
          </a:p>
          <a:p>
            <a:pPr marL="109728" indent="0">
              <a:buNone/>
            </a:pPr>
            <a:endParaRPr lang="en-US" dirty="0"/>
          </a:p>
          <a:p>
            <a:pPr marL="109728" indent="0">
              <a:buNone/>
            </a:pPr>
            <a:r>
              <a:rPr lang="en-US" dirty="0"/>
              <a:t>In 2006, Yahoo donated Hadoop to Apache Software Foundation. Several components such as Hadoop Common, MapReduce, HDFS and Hadoop YARN has been developed rapidly.</a:t>
            </a:r>
          </a:p>
          <a:p>
            <a:pPr marL="109728" indent="0">
              <a:buNone/>
            </a:pPr>
            <a:endParaRPr lang="en-US" dirty="0"/>
          </a:p>
          <a:p>
            <a:pPr marL="109728" indent="0">
              <a:buNone/>
            </a:pPr>
            <a:endParaRPr lang="en-US" dirty="0"/>
          </a:p>
          <a:p>
            <a:pPr marL="109728" indent="0">
              <a:buNone/>
            </a:pPr>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3</a:t>
            </a:fld>
            <a:endParaRPr lang="en-US" dirty="0"/>
          </a:p>
        </p:txBody>
      </p:sp>
      <p:sp>
        <p:nvSpPr>
          <p:cNvPr id="4" name="Footer Placeholder 3">
            <a:extLst>
              <a:ext uri="{FF2B5EF4-FFF2-40B4-BE49-F238E27FC236}">
                <a16:creationId xmlns:a16="http://schemas.microsoft.com/office/drawing/2014/main" id="{CB292231-8525-9448-9284-6F856F9A540B}"/>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DF364F9E-CF54-C84E-8E9B-0173A7557BAB}"/>
              </a:ext>
            </a:extLst>
          </p:cNvPr>
          <p:cNvPicPr>
            <a:picLocks noChangeAspect="1"/>
          </p:cNvPicPr>
          <p:nvPr/>
        </p:nvPicPr>
        <p:blipFill>
          <a:blip r:embed="rId3"/>
          <a:stretch>
            <a:fillRect/>
          </a:stretch>
        </p:blipFill>
        <p:spPr>
          <a:xfrm>
            <a:off x="61186" y="6114779"/>
            <a:ext cx="952500" cy="635000"/>
          </a:xfrm>
          <a:prstGeom prst="rect">
            <a:avLst/>
          </a:prstGeom>
        </p:spPr>
      </p:pic>
    </p:spTree>
    <p:extLst>
      <p:ext uri="{BB962C8B-B14F-4D97-AF65-F5344CB8AC3E}">
        <p14:creationId xmlns:p14="http://schemas.microsoft.com/office/powerpoint/2010/main" val="384888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401CF334-2D5C-4859-84A6-CA7E6E43FAEB}" type="slidenum">
              <a:rPr lang="en-US" smtClean="0"/>
              <a:t>30</a:t>
            </a:fld>
            <a:endParaRPr lang="en-US" dirty="0"/>
          </a:p>
        </p:txBody>
      </p:sp>
      <p:sp>
        <p:nvSpPr>
          <p:cNvPr id="7" name="Rounded Rectangle 6">
            <a:extLst>
              <a:ext uri="{FF2B5EF4-FFF2-40B4-BE49-F238E27FC236}">
                <a16:creationId xmlns:a16="http://schemas.microsoft.com/office/drawing/2014/main" id="{69F44E76-D3D1-BD43-876E-07DF7D963C37}"/>
              </a:ext>
            </a:extLst>
          </p:cNvPr>
          <p:cNvSpPr/>
          <p:nvPr/>
        </p:nvSpPr>
        <p:spPr>
          <a:xfrm>
            <a:off x="2911262" y="4241285"/>
            <a:ext cx="1946366" cy="7119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ounded Rectangle 8">
            <a:extLst>
              <a:ext uri="{FF2B5EF4-FFF2-40B4-BE49-F238E27FC236}">
                <a16:creationId xmlns:a16="http://schemas.microsoft.com/office/drawing/2014/main" id="{B4B5F8D0-19F4-8C43-920B-7310E53906EF}"/>
              </a:ext>
            </a:extLst>
          </p:cNvPr>
          <p:cNvSpPr/>
          <p:nvPr/>
        </p:nvSpPr>
        <p:spPr>
          <a:xfrm>
            <a:off x="2911262" y="3073037"/>
            <a:ext cx="1946366" cy="711925"/>
          </a:xfrm>
          <a:prstGeom prst="roundRect">
            <a:avLst/>
          </a:prstGeom>
          <a:solidFill>
            <a:schemeClr val="bg1">
              <a:lumMod val="65000"/>
            </a:schemeClr>
          </a:solidFill>
        </p:spPr>
        <p:style>
          <a:lnRef idx="2">
            <a:schemeClr val="accent4"/>
          </a:lnRef>
          <a:fillRef idx="1">
            <a:schemeClr val="lt1"/>
          </a:fillRef>
          <a:effectRef idx="0">
            <a:schemeClr val="accent4"/>
          </a:effectRef>
          <a:fontRef idx="minor">
            <a:schemeClr val="dk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64F084DD-B2D5-EE4D-82DC-537C04C268D7}"/>
              </a:ext>
            </a:extLst>
          </p:cNvPr>
          <p:cNvSpPr/>
          <p:nvPr/>
        </p:nvSpPr>
        <p:spPr>
          <a:xfrm>
            <a:off x="2911262" y="3614490"/>
            <a:ext cx="1946366" cy="711925"/>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2" name="Rounded Rectangle 11">
            <a:extLst>
              <a:ext uri="{FF2B5EF4-FFF2-40B4-BE49-F238E27FC236}">
                <a16:creationId xmlns:a16="http://schemas.microsoft.com/office/drawing/2014/main" id="{D868D71A-400C-F644-9A5B-593353651D04}"/>
              </a:ext>
            </a:extLst>
          </p:cNvPr>
          <p:cNvSpPr/>
          <p:nvPr/>
        </p:nvSpPr>
        <p:spPr>
          <a:xfrm>
            <a:off x="6171803" y="1720739"/>
            <a:ext cx="2081349" cy="133241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3" name="Rounded Rectangle 12">
            <a:extLst>
              <a:ext uri="{FF2B5EF4-FFF2-40B4-BE49-F238E27FC236}">
                <a16:creationId xmlns:a16="http://schemas.microsoft.com/office/drawing/2014/main" id="{67DE7A45-60C7-EA41-BD89-D7EF3A60E89A}"/>
              </a:ext>
            </a:extLst>
          </p:cNvPr>
          <p:cNvSpPr/>
          <p:nvPr/>
        </p:nvSpPr>
        <p:spPr>
          <a:xfrm>
            <a:off x="6171803" y="4355608"/>
            <a:ext cx="2081349" cy="133241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4" name="Rounded Rectangle 13">
            <a:extLst>
              <a:ext uri="{FF2B5EF4-FFF2-40B4-BE49-F238E27FC236}">
                <a16:creationId xmlns:a16="http://schemas.microsoft.com/office/drawing/2014/main" id="{11587CC2-F532-3245-BA27-EBD8C13F09C7}"/>
              </a:ext>
            </a:extLst>
          </p:cNvPr>
          <p:cNvSpPr/>
          <p:nvPr/>
        </p:nvSpPr>
        <p:spPr>
          <a:xfrm>
            <a:off x="6344885" y="1995058"/>
            <a:ext cx="1735184" cy="7053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ounded Rectangle 14">
            <a:extLst>
              <a:ext uri="{FF2B5EF4-FFF2-40B4-BE49-F238E27FC236}">
                <a16:creationId xmlns:a16="http://schemas.microsoft.com/office/drawing/2014/main" id="{EB01B2C7-E839-C647-9D85-021214895D96}"/>
              </a:ext>
            </a:extLst>
          </p:cNvPr>
          <p:cNvSpPr/>
          <p:nvPr/>
        </p:nvSpPr>
        <p:spPr>
          <a:xfrm>
            <a:off x="6337119" y="4643558"/>
            <a:ext cx="1735184" cy="7053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6F682D36-C41E-084B-8D3C-20CE903C2AC7}"/>
              </a:ext>
            </a:extLst>
          </p:cNvPr>
          <p:cNvSpPr txBox="1"/>
          <p:nvPr/>
        </p:nvSpPr>
        <p:spPr>
          <a:xfrm>
            <a:off x="3098685" y="3201663"/>
            <a:ext cx="1005403" cy="307777"/>
          </a:xfrm>
          <a:prstGeom prst="rect">
            <a:avLst/>
          </a:prstGeom>
          <a:noFill/>
        </p:spPr>
        <p:txBody>
          <a:bodyPr wrap="none" rtlCol="0">
            <a:spAutoFit/>
          </a:bodyPr>
          <a:lstStyle/>
          <a:p>
            <a:r>
              <a:rPr lang="en-US" sz="1400" b="1" dirty="0"/>
              <a:t>Spark Shell</a:t>
            </a:r>
          </a:p>
        </p:txBody>
      </p:sp>
      <p:sp>
        <p:nvSpPr>
          <p:cNvPr id="17" name="TextBox 16">
            <a:extLst>
              <a:ext uri="{FF2B5EF4-FFF2-40B4-BE49-F238E27FC236}">
                <a16:creationId xmlns:a16="http://schemas.microsoft.com/office/drawing/2014/main" id="{D3868001-BC93-9F49-9DF9-B106E088DC05}"/>
              </a:ext>
            </a:extLst>
          </p:cNvPr>
          <p:cNvSpPr txBox="1"/>
          <p:nvPr/>
        </p:nvSpPr>
        <p:spPr>
          <a:xfrm>
            <a:off x="3136227" y="3767418"/>
            <a:ext cx="1200970" cy="307777"/>
          </a:xfrm>
          <a:prstGeom prst="rect">
            <a:avLst/>
          </a:prstGeom>
          <a:noFill/>
        </p:spPr>
        <p:txBody>
          <a:bodyPr wrap="none" rtlCol="0">
            <a:spAutoFit/>
          </a:bodyPr>
          <a:lstStyle/>
          <a:p>
            <a:r>
              <a:rPr lang="en-US" sz="1400" b="1" dirty="0"/>
              <a:t>Spark Session</a:t>
            </a:r>
          </a:p>
        </p:txBody>
      </p:sp>
      <p:sp>
        <p:nvSpPr>
          <p:cNvPr id="18" name="TextBox 17">
            <a:extLst>
              <a:ext uri="{FF2B5EF4-FFF2-40B4-BE49-F238E27FC236}">
                <a16:creationId xmlns:a16="http://schemas.microsoft.com/office/drawing/2014/main" id="{7300DD26-FCA8-7C48-AAD8-CB0410A59DE3}"/>
              </a:ext>
            </a:extLst>
          </p:cNvPr>
          <p:cNvSpPr txBox="1"/>
          <p:nvPr/>
        </p:nvSpPr>
        <p:spPr>
          <a:xfrm>
            <a:off x="3136227" y="4446502"/>
            <a:ext cx="1104726" cy="307777"/>
          </a:xfrm>
          <a:prstGeom prst="rect">
            <a:avLst/>
          </a:prstGeom>
          <a:noFill/>
        </p:spPr>
        <p:txBody>
          <a:bodyPr wrap="none" rtlCol="0">
            <a:spAutoFit/>
          </a:bodyPr>
          <a:lstStyle/>
          <a:p>
            <a:r>
              <a:rPr lang="en-US" sz="1400" b="1" dirty="0"/>
              <a:t>Spark Driver</a:t>
            </a:r>
          </a:p>
        </p:txBody>
      </p:sp>
      <p:sp>
        <p:nvSpPr>
          <p:cNvPr id="21" name="TextBox 20">
            <a:extLst>
              <a:ext uri="{FF2B5EF4-FFF2-40B4-BE49-F238E27FC236}">
                <a16:creationId xmlns:a16="http://schemas.microsoft.com/office/drawing/2014/main" id="{C08937F2-C29E-F24D-9F40-C399377D78DA}"/>
              </a:ext>
            </a:extLst>
          </p:cNvPr>
          <p:cNvSpPr txBox="1"/>
          <p:nvPr/>
        </p:nvSpPr>
        <p:spPr>
          <a:xfrm>
            <a:off x="6559971" y="2732876"/>
            <a:ext cx="1197059" cy="307777"/>
          </a:xfrm>
          <a:prstGeom prst="rect">
            <a:avLst/>
          </a:prstGeom>
          <a:noFill/>
        </p:spPr>
        <p:txBody>
          <a:bodyPr wrap="none" rtlCol="0">
            <a:spAutoFit/>
          </a:bodyPr>
          <a:lstStyle/>
          <a:p>
            <a:r>
              <a:rPr lang="en-US" sz="1400" b="1" dirty="0"/>
              <a:t>Spark Worker</a:t>
            </a:r>
          </a:p>
        </p:txBody>
      </p:sp>
      <p:sp>
        <p:nvSpPr>
          <p:cNvPr id="22" name="TextBox 21">
            <a:extLst>
              <a:ext uri="{FF2B5EF4-FFF2-40B4-BE49-F238E27FC236}">
                <a16:creationId xmlns:a16="http://schemas.microsoft.com/office/drawing/2014/main" id="{3B3023DB-B701-DF4F-844F-37DF78E33293}"/>
              </a:ext>
            </a:extLst>
          </p:cNvPr>
          <p:cNvSpPr txBox="1"/>
          <p:nvPr/>
        </p:nvSpPr>
        <p:spPr>
          <a:xfrm>
            <a:off x="6559970" y="5380241"/>
            <a:ext cx="1197059" cy="307777"/>
          </a:xfrm>
          <a:prstGeom prst="rect">
            <a:avLst/>
          </a:prstGeom>
          <a:noFill/>
        </p:spPr>
        <p:txBody>
          <a:bodyPr wrap="none" rtlCol="0">
            <a:spAutoFit/>
          </a:bodyPr>
          <a:lstStyle/>
          <a:p>
            <a:r>
              <a:rPr lang="en-US" sz="1400" b="1" dirty="0"/>
              <a:t>Spark Worker</a:t>
            </a:r>
          </a:p>
        </p:txBody>
      </p:sp>
      <p:sp>
        <p:nvSpPr>
          <p:cNvPr id="23" name="TextBox 22">
            <a:extLst>
              <a:ext uri="{FF2B5EF4-FFF2-40B4-BE49-F238E27FC236}">
                <a16:creationId xmlns:a16="http://schemas.microsoft.com/office/drawing/2014/main" id="{82925EA4-2914-9446-8C68-395EDB400503}"/>
              </a:ext>
            </a:extLst>
          </p:cNvPr>
          <p:cNvSpPr txBox="1"/>
          <p:nvPr/>
        </p:nvSpPr>
        <p:spPr>
          <a:xfrm>
            <a:off x="6396366" y="1714438"/>
            <a:ext cx="1649811" cy="307777"/>
          </a:xfrm>
          <a:prstGeom prst="rect">
            <a:avLst/>
          </a:prstGeom>
          <a:noFill/>
        </p:spPr>
        <p:txBody>
          <a:bodyPr wrap="none" rtlCol="0">
            <a:spAutoFit/>
          </a:bodyPr>
          <a:lstStyle/>
          <a:p>
            <a:r>
              <a:rPr lang="en-US" sz="1400" b="1" dirty="0"/>
              <a:t>JVM Executor Cores</a:t>
            </a:r>
          </a:p>
        </p:txBody>
      </p:sp>
      <p:sp>
        <p:nvSpPr>
          <p:cNvPr id="25" name="TextBox 24">
            <a:extLst>
              <a:ext uri="{FF2B5EF4-FFF2-40B4-BE49-F238E27FC236}">
                <a16:creationId xmlns:a16="http://schemas.microsoft.com/office/drawing/2014/main" id="{4EECAF93-88D9-A641-8F05-CB6E4AB86BE1}"/>
              </a:ext>
            </a:extLst>
          </p:cNvPr>
          <p:cNvSpPr txBox="1"/>
          <p:nvPr/>
        </p:nvSpPr>
        <p:spPr>
          <a:xfrm>
            <a:off x="6430258" y="4343666"/>
            <a:ext cx="1649811" cy="307777"/>
          </a:xfrm>
          <a:prstGeom prst="rect">
            <a:avLst/>
          </a:prstGeom>
          <a:noFill/>
        </p:spPr>
        <p:txBody>
          <a:bodyPr wrap="none" rtlCol="0">
            <a:spAutoFit/>
          </a:bodyPr>
          <a:lstStyle/>
          <a:p>
            <a:r>
              <a:rPr lang="en-US" sz="1400" b="1" dirty="0"/>
              <a:t>JVM Executor Cores</a:t>
            </a:r>
          </a:p>
        </p:txBody>
      </p:sp>
      <p:sp>
        <p:nvSpPr>
          <p:cNvPr id="27" name="Oval 26">
            <a:extLst>
              <a:ext uri="{FF2B5EF4-FFF2-40B4-BE49-F238E27FC236}">
                <a16:creationId xmlns:a16="http://schemas.microsoft.com/office/drawing/2014/main" id="{8E152102-4C71-3745-826B-6691493A5988}"/>
              </a:ext>
            </a:extLst>
          </p:cNvPr>
          <p:cNvSpPr/>
          <p:nvPr/>
        </p:nvSpPr>
        <p:spPr>
          <a:xfrm>
            <a:off x="6703663" y="2017622"/>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3CD4CEA1-CF2D-4148-A6B9-32F3AA186A69}"/>
              </a:ext>
            </a:extLst>
          </p:cNvPr>
          <p:cNvSpPr/>
          <p:nvPr/>
        </p:nvSpPr>
        <p:spPr>
          <a:xfrm>
            <a:off x="7326986" y="2028135"/>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FB61B7C6-E044-AE43-B5FA-31582CCAD710}"/>
              </a:ext>
            </a:extLst>
          </p:cNvPr>
          <p:cNvSpPr/>
          <p:nvPr/>
        </p:nvSpPr>
        <p:spPr>
          <a:xfrm>
            <a:off x="6717360" y="2355212"/>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448FFC2D-979A-E54B-981C-7BB0777CAA9E}"/>
              </a:ext>
            </a:extLst>
          </p:cNvPr>
          <p:cNvSpPr/>
          <p:nvPr/>
        </p:nvSpPr>
        <p:spPr>
          <a:xfrm>
            <a:off x="7338029" y="2351488"/>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FCD08E5D-4DA2-3545-9B0F-D848214685A2}"/>
              </a:ext>
            </a:extLst>
          </p:cNvPr>
          <p:cNvSpPr/>
          <p:nvPr/>
        </p:nvSpPr>
        <p:spPr>
          <a:xfrm>
            <a:off x="6730423" y="4693863"/>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E6E7475B-6604-834A-9691-112628D2794B}"/>
              </a:ext>
            </a:extLst>
          </p:cNvPr>
          <p:cNvSpPr/>
          <p:nvPr/>
        </p:nvSpPr>
        <p:spPr>
          <a:xfrm>
            <a:off x="7353746" y="4704376"/>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DE63B998-F666-9047-9102-D1AD5A995798}"/>
              </a:ext>
            </a:extLst>
          </p:cNvPr>
          <p:cNvSpPr/>
          <p:nvPr/>
        </p:nvSpPr>
        <p:spPr>
          <a:xfrm>
            <a:off x="6744120" y="5031453"/>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4E9A2A6B-5E92-B446-B27C-8486CAEBEBAB}"/>
              </a:ext>
            </a:extLst>
          </p:cNvPr>
          <p:cNvSpPr/>
          <p:nvPr/>
        </p:nvSpPr>
        <p:spPr>
          <a:xfrm>
            <a:off x="7364789" y="5027729"/>
            <a:ext cx="339635" cy="29400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Connector 34">
            <a:extLst>
              <a:ext uri="{FF2B5EF4-FFF2-40B4-BE49-F238E27FC236}">
                <a16:creationId xmlns:a16="http://schemas.microsoft.com/office/drawing/2014/main" id="{4A1AA2AC-8089-D849-B769-44AC09959EA1}"/>
              </a:ext>
            </a:extLst>
          </p:cNvPr>
          <p:cNvSpPr/>
          <p:nvPr/>
        </p:nvSpPr>
        <p:spPr>
          <a:xfrm>
            <a:off x="7078625" y="3197415"/>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Connector 36">
            <a:extLst>
              <a:ext uri="{FF2B5EF4-FFF2-40B4-BE49-F238E27FC236}">
                <a16:creationId xmlns:a16="http://schemas.microsoft.com/office/drawing/2014/main" id="{A9F2D2AB-D1FE-E44D-B118-BC633AD58721}"/>
              </a:ext>
            </a:extLst>
          </p:cNvPr>
          <p:cNvSpPr/>
          <p:nvPr/>
        </p:nvSpPr>
        <p:spPr>
          <a:xfrm>
            <a:off x="7083932" y="3646240"/>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9" name="Connector 38">
            <a:extLst>
              <a:ext uri="{FF2B5EF4-FFF2-40B4-BE49-F238E27FC236}">
                <a16:creationId xmlns:a16="http://schemas.microsoft.com/office/drawing/2014/main" id="{EA20DADC-46D6-AA4F-B2C5-6AE3EA9FD9A3}"/>
              </a:ext>
            </a:extLst>
          </p:cNvPr>
          <p:cNvSpPr/>
          <p:nvPr/>
        </p:nvSpPr>
        <p:spPr>
          <a:xfrm>
            <a:off x="7086556" y="4085520"/>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07DE0421-326B-DC48-AD32-9FA0DD946AF7}"/>
              </a:ext>
            </a:extLst>
          </p:cNvPr>
          <p:cNvSpPr txBox="1"/>
          <p:nvPr/>
        </p:nvSpPr>
        <p:spPr>
          <a:xfrm>
            <a:off x="3184635" y="6135171"/>
            <a:ext cx="7616829" cy="369332"/>
          </a:xfrm>
          <a:prstGeom prst="rect">
            <a:avLst/>
          </a:prstGeom>
          <a:noFill/>
        </p:spPr>
        <p:txBody>
          <a:bodyPr wrap="none" rtlCol="0">
            <a:spAutoFit/>
          </a:bodyPr>
          <a:lstStyle/>
          <a:p>
            <a:r>
              <a:rPr lang="en-US" dirty="0"/>
              <a:t> Figure: Spark components communication through Spark shell in cluster mode</a:t>
            </a:r>
          </a:p>
        </p:txBody>
      </p:sp>
      <p:cxnSp>
        <p:nvCxnSpPr>
          <p:cNvPr id="42" name="Straight Arrow Connector 41">
            <a:extLst>
              <a:ext uri="{FF2B5EF4-FFF2-40B4-BE49-F238E27FC236}">
                <a16:creationId xmlns:a16="http://schemas.microsoft.com/office/drawing/2014/main" id="{361EC26A-8C18-8949-A0C7-D3F6A8152B4C}"/>
              </a:ext>
            </a:extLst>
          </p:cNvPr>
          <p:cNvCxnSpPr/>
          <p:nvPr/>
        </p:nvCxnSpPr>
        <p:spPr>
          <a:xfrm flipV="1">
            <a:off x="4983082" y="2967765"/>
            <a:ext cx="1106424" cy="94498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C76BC0D2-8AA1-F149-8DD3-555FD126E41A}"/>
              </a:ext>
            </a:extLst>
          </p:cNvPr>
          <p:cNvCxnSpPr>
            <a:cxnSpLocks/>
          </p:cNvCxnSpPr>
          <p:nvPr/>
        </p:nvCxnSpPr>
        <p:spPr>
          <a:xfrm>
            <a:off x="5030711" y="4028059"/>
            <a:ext cx="1032511" cy="457951"/>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
        <p:nvSpPr>
          <p:cNvPr id="3" name="Footer Placeholder 2">
            <a:extLst>
              <a:ext uri="{FF2B5EF4-FFF2-40B4-BE49-F238E27FC236}">
                <a16:creationId xmlns:a16="http://schemas.microsoft.com/office/drawing/2014/main" id="{FF5B4977-6937-A641-8C00-4FC787CEF9D0}"/>
              </a:ext>
            </a:extLst>
          </p:cNvPr>
          <p:cNvSpPr>
            <a:spLocks noGrp="1"/>
          </p:cNvSpPr>
          <p:nvPr>
            <p:ph type="ftr" sz="quarter" idx="11"/>
          </p:nvPr>
        </p:nvSpPr>
        <p:spPr/>
        <p:txBody>
          <a:bodyPr/>
          <a:lstStyle/>
          <a:p>
            <a:r>
              <a:rPr lang="en-US"/>
              <a:t>© analyticstensor.com</a:t>
            </a:r>
            <a:endParaRPr lang="en-US" dirty="0"/>
          </a:p>
        </p:txBody>
      </p:sp>
      <p:pic>
        <p:nvPicPr>
          <p:cNvPr id="36" name="Picture 35">
            <a:extLst>
              <a:ext uri="{FF2B5EF4-FFF2-40B4-BE49-F238E27FC236}">
                <a16:creationId xmlns:a16="http://schemas.microsoft.com/office/drawing/2014/main" id="{570D068D-0028-0B4B-9BF0-A2DF77FE3B5C}"/>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1753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Jobs</a:t>
            </a:r>
          </a:p>
        </p:txBody>
      </p:sp>
      <p:sp>
        <p:nvSpPr>
          <p:cNvPr id="3" name="Content Placeholder 2"/>
          <p:cNvSpPr>
            <a:spLocks noGrp="1"/>
          </p:cNvSpPr>
          <p:nvPr>
            <p:ph idx="1"/>
          </p:nvPr>
        </p:nvSpPr>
        <p:spPr/>
        <p:txBody>
          <a:bodyPr/>
          <a:lstStyle/>
          <a:p>
            <a:pPr marL="109728" indent="0">
              <a:buNone/>
            </a:pPr>
            <a:r>
              <a:rPr lang="en-US" dirty="0"/>
              <a:t>The Driver converts Spark applications into a single or multiple batch of Spark jobs during interactive session in Spark shells. Each job is then converted into DAG. It is basically, the Spark execution plan. Each node in DAG are either single or multiple Spark stages.</a:t>
            </a:r>
          </a:p>
        </p:txBody>
      </p:sp>
      <p:sp>
        <p:nvSpPr>
          <p:cNvPr id="5" name="Slide Number Placeholder 4"/>
          <p:cNvSpPr>
            <a:spLocks noGrp="1"/>
          </p:cNvSpPr>
          <p:nvPr>
            <p:ph type="sldNum" sz="quarter" idx="12"/>
          </p:nvPr>
        </p:nvSpPr>
        <p:spPr/>
        <p:txBody>
          <a:bodyPr/>
          <a:lstStyle/>
          <a:p>
            <a:fld id="{401CF334-2D5C-4859-84A6-CA7E6E43FAEB}" type="slidenum">
              <a:rPr lang="en-US" smtClean="0"/>
              <a:t>31</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sp>
        <p:nvSpPr>
          <p:cNvPr id="8" name="Rounded Rectangle 7">
            <a:extLst>
              <a:ext uri="{FF2B5EF4-FFF2-40B4-BE49-F238E27FC236}">
                <a16:creationId xmlns:a16="http://schemas.microsoft.com/office/drawing/2014/main" id="{C399E04B-141C-C54A-9EA9-820E80AF8D7B}"/>
              </a:ext>
            </a:extLst>
          </p:cNvPr>
          <p:cNvSpPr/>
          <p:nvPr/>
        </p:nvSpPr>
        <p:spPr>
          <a:xfrm>
            <a:off x="1423226" y="5060067"/>
            <a:ext cx="1800355" cy="60446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B9B26A4-6DAF-7742-862F-5915E29B511B}"/>
              </a:ext>
            </a:extLst>
          </p:cNvPr>
          <p:cNvSpPr txBox="1"/>
          <p:nvPr/>
        </p:nvSpPr>
        <p:spPr>
          <a:xfrm>
            <a:off x="1818189" y="5197597"/>
            <a:ext cx="1101199" cy="307777"/>
          </a:xfrm>
          <a:prstGeom prst="rect">
            <a:avLst/>
          </a:prstGeom>
          <a:noFill/>
        </p:spPr>
        <p:txBody>
          <a:bodyPr wrap="none" rtlCol="0">
            <a:spAutoFit/>
          </a:bodyPr>
          <a:lstStyle/>
          <a:p>
            <a:r>
              <a:rPr lang="en-US" sz="1400" b="1" dirty="0"/>
              <a:t>Spark Driver</a:t>
            </a:r>
          </a:p>
        </p:txBody>
      </p:sp>
      <p:sp>
        <p:nvSpPr>
          <p:cNvPr id="35" name="Rounded Rectangle 34">
            <a:extLst>
              <a:ext uri="{FF2B5EF4-FFF2-40B4-BE49-F238E27FC236}">
                <a16:creationId xmlns:a16="http://schemas.microsoft.com/office/drawing/2014/main" id="{37F9104D-0047-A640-B824-DDB5E3C30355}"/>
              </a:ext>
            </a:extLst>
          </p:cNvPr>
          <p:cNvSpPr/>
          <p:nvPr/>
        </p:nvSpPr>
        <p:spPr>
          <a:xfrm>
            <a:off x="4653051" y="4257656"/>
            <a:ext cx="1221453" cy="431512"/>
          </a:xfrm>
          <a:prstGeom prst="round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50897D62-1FE5-C048-B839-A8316F17933E}"/>
              </a:ext>
            </a:extLst>
          </p:cNvPr>
          <p:cNvSpPr txBox="1"/>
          <p:nvPr/>
        </p:nvSpPr>
        <p:spPr>
          <a:xfrm>
            <a:off x="4754734" y="4319524"/>
            <a:ext cx="896399" cy="307777"/>
          </a:xfrm>
          <a:prstGeom prst="rect">
            <a:avLst/>
          </a:prstGeom>
          <a:noFill/>
        </p:spPr>
        <p:txBody>
          <a:bodyPr wrap="none" rtlCol="0">
            <a:spAutoFit/>
          </a:bodyPr>
          <a:lstStyle/>
          <a:p>
            <a:r>
              <a:rPr lang="en-US" sz="1400" b="1" dirty="0"/>
              <a:t>Spark Job</a:t>
            </a:r>
          </a:p>
        </p:txBody>
      </p:sp>
      <p:sp>
        <p:nvSpPr>
          <p:cNvPr id="43" name="Rounded Rectangle 42">
            <a:extLst>
              <a:ext uri="{FF2B5EF4-FFF2-40B4-BE49-F238E27FC236}">
                <a16:creationId xmlns:a16="http://schemas.microsoft.com/office/drawing/2014/main" id="{0973DE1F-10DA-BE47-9C9B-8C30DA7665FC}"/>
              </a:ext>
            </a:extLst>
          </p:cNvPr>
          <p:cNvSpPr/>
          <p:nvPr/>
        </p:nvSpPr>
        <p:spPr>
          <a:xfrm>
            <a:off x="4663292" y="4907314"/>
            <a:ext cx="1221453" cy="43151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23AA5793-31B1-5C46-84BD-AC368670693F}"/>
              </a:ext>
            </a:extLst>
          </p:cNvPr>
          <p:cNvSpPr txBox="1"/>
          <p:nvPr/>
        </p:nvSpPr>
        <p:spPr>
          <a:xfrm>
            <a:off x="4764975" y="4969182"/>
            <a:ext cx="896399" cy="307777"/>
          </a:xfrm>
          <a:prstGeom prst="rect">
            <a:avLst/>
          </a:prstGeom>
          <a:noFill/>
        </p:spPr>
        <p:txBody>
          <a:bodyPr wrap="none" rtlCol="0">
            <a:spAutoFit/>
          </a:bodyPr>
          <a:lstStyle/>
          <a:p>
            <a:r>
              <a:rPr lang="en-US" sz="1400" b="1" dirty="0"/>
              <a:t>Spark Job</a:t>
            </a:r>
          </a:p>
        </p:txBody>
      </p:sp>
      <p:sp>
        <p:nvSpPr>
          <p:cNvPr id="45" name="Rounded Rectangle 44">
            <a:extLst>
              <a:ext uri="{FF2B5EF4-FFF2-40B4-BE49-F238E27FC236}">
                <a16:creationId xmlns:a16="http://schemas.microsoft.com/office/drawing/2014/main" id="{F5B7A66D-315C-4045-80A0-079FB8DCAF8F}"/>
              </a:ext>
            </a:extLst>
          </p:cNvPr>
          <p:cNvSpPr/>
          <p:nvPr/>
        </p:nvSpPr>
        <p:spPr>
          <a:xfrm>
            <a:off x="4673534" y="5528137"/>
            <a:ext cx="1221453" cy="43151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6" name="TextBox 45">
            <a:extLst>
              <a:ext uri="{FF2B5EF4-FFF2-40B4-BE49-F238E27FC236}">
                <a16:creationId xmlns:a16="http://schemas.microsoft.com/office/drawing/2014/main" id="{04E77A63-EACD-2D48-9CA5-0D98CEB72DE7}"/>
              </a:ext>
            </a:extLst>
          </p:cNvPr>
          <p:cNvSpPr txBox="1"/>
          <p:nvPr/>
        </p:nvSpPr>
        <p:spPr>
          <a:xfrm>
            <a:off x="4775217" y="5590005"/>
            <a:ext cx="896399" cy="307777"/>
          </a:xfrm>
          <a:prstGeom prst="rect">
            <a:avLst/>
          </a:prstGeom>
          <a:noFill/>
        </p:spPr>
        <p:txBody>
          <a:bodyPr wrap="none" rtlCol="0">
            <a:spAutoFit/>
          </a:bodyPr>
          <a:lstStyle/>
          <a:p>
            <a:r>
              <a:rPr lang="en-US" sz="1400" b="1" dirty="0"/>
              <a:t>Spark Job</a:t>
            </a:r>
          </a:p>
        </p:txBody>
      </p:sp>
      <p:sp>
        <p:nvSpPr>
          <p:cNvPr id="47" name="Rounded Rectangle 46">
            <a:extLst>
              <a:ext uri="{FF2B5EF4-FFF2-40B4-BE49-F238E27FC236}">
                <a16:creationId xmlns:a16="http://schemas.microsoft.com/office/drawing/2014/main" id="{27D3280E-5CAC-6142-BC31-588200FE43D0}"/>
              </a:ext>
            </a:extLst>
          </p:cNvPr>
          <p:cNvSpPr/>
          <p:nvPr/>
        </p:nvSpPr>
        <p:spPr>
          <a:xfrm>
            <a:off x="4673534" y="6179874"/>
            <a:ext cx="1221453" cy="43151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4CC08A43-7576-E245-BD48-9DBE037C2EE3}"/>
              </a:ext>
            </a:extLst>
          </p:cNvPr>
          <p:cNvSpPr txBox="1"/>
          <p:nvPr/>
        </p:nvSpPr>
        <p:spPr>
          <a:xfrm>
            <a:off x="4775217" y="6241742"/>
            <a:ext cx="896399" cy="307777"/>
          </a:xfrm>
          <a:prstGeom prst="rect">
            <a:avLst/>
          </a:prstGeom>
          <a:noFill/>
        </p:spPr>
        <p:txBody>
          <a:bodyPr wrap="none" rtlCol="0">
            <a:spAutoFit/>
          </a:bodyPr>
          <a:lstStyle/>
          <a:p>
            <a:r>
              <a:rPr lang="en-US" sz="1400" b="1" dirty="0"/>
              <a:t>Spark Job</a:t>
            </a:r>
          </a:p>
        </p:txBody>
      </p:sp>
      <p:sp>
        <p:nvSpPr>
          <p:cNvPr id="53" name="TextBox 52">
            <a:extLst>
              <a:ext uri="{FF2B5EF4-FFF2-40B4-BE49-F238E27FC236}">
                <a16:creationId xmlns:a16="http://schemas.microsoft.com/office/drawing/2014/main" id="{5C50E9A8-F0BA-E744-9FA9-ECCE7799511D}"/>
              </a:ext>
            </a:extLst>
          </p:cNvPr>
          <p:cNvSpPr txBox="1"/>
          <p:nvPr/>
        </p:nvSpPr>
        <p:spPr>
          <a:xfrm>
            <a:off x="6096000" y="5381932"/>
            <a:ext cx="4140108" cy="369332"/>
          </a:xfrm>
          <a:prstGeom prst="rect">
            <a:avLst/>
          </a:prstGeom>
          <a:noFill/>
        </p:spPr>
        <p:txBody>
          <a:bodyPr wrap="none" rtlCol="0">
            <a:spAutoFit/>
          </a:bodyPr>
          <a:lstStyle/>
          <a:p>
            <a:r>
              <a:rPr lang="en-US" dirty="0"/>
              <a:t> Figure: Spark jobs created by Spark Driver</a:t>
            </a:r>
          </a:p>
        </p:txBody>
      </p:sp>
      <p:cxnSp>
        <p:nvCxnSpPr>
          <p:cNvPr id="56" name="Straight Arrow Connector 55">
            <a:extLst>
              <a:ext uri="{FF2B5EF4-FFF2-40B4-BE49-F238E27FC236}">
                <a16:creationId xmlns:a16="http://schemas.microsoft.com/office/drawing/2014/main" id="{4E6F52FF-7807-7C45-B79E-3A9BF43E3A05}"/>
              </a:ext>
            </a:extLst>
          </p:cNvPr>
          <p:cNvCxnSpPr/>
          <p:nvPr/>
        </p:nvCxnSpPr>
        <p:spPr>
          <a:xfrm flipV="1">
            <a:off x="3387364" y="4439885"/>
            <a:ext cx="1214845" cy="770273"/>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57" name="Straight Arrow Connector 56">
            <a:extLst>
              <a:ext uri="{FF2B5EF4-FFF2-40B4-BE49-F238E27FC236}">
                <a16:creationId xmlns:a16="http://schemas.microsoft.com/office/drawing/2014/main" id="{D95EED98-8EAA-9C41-833A-28FF568E1E99}"/>
              </a:ext>
            </a:extLst>
          </p:cNvPr>
          <p:cNvCxnSpPr>
            <a:cxnSpLocks/>
          </p:cNvCxnSpPr>
          <p:nvPr/>
        </p:nvCxnSpPr>
        <p:spPr>
          <a:xfrm>
            <a:off x="3398070" y="5632110"/>
            <a:ext cx="1225014" cy="69518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60" name="Straight Arrow Connector 59">
            <a:extLst>
              <a:ext uri="{FF2B5EF4-FFF2-40B4-BE49-F238E27FC236}">
                <a16:creationId xmlns:a16="http://schemas.microsoft.com/office/drawing/2014/main" id="{0AB4A928-B9F3-CC48-A88A-D277A6A9C302}"/>
              </a:ext>
            </a:extLst>
          </p:cNvPr>
          <p:cNvCxnSpPr>
            <a:cxnSpLocks/>
          </p:cNvCxnSpPr>
          <p:nvPr/>
        </p:nvCxnSpPr>
        <p:spPr>
          <a:xfrm flipV="1">
            <a:off x="3453933" y="5333779"/>
            <a:ext cx="1113287" cy="1"/>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pic>
        <p:nvPicPr>
          <p:cNvPr id="20" name="Picture 19">
            <a:extLst>
              <a:ext uri="{FF2B5EF4-FFF2-40B4-BE49-F238E27FC236}">
                <a16:creationId xmlns:a16="http://schemas.microsoft.com/office/drawing/2014/main" id="{F90225E3-7A2C-5943-BED6-6B6472B01494}"/>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3259558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Stages</a:t>
            </a:r>
          </a:p>
        </p:txBody>
      </p:sp>
      <p:sp>
        <p:nvSpPr>
          <p:cNvPr id="3" name="Content Placeholder 2"/>
          <p:cNvSpPr>
            <a:spLocks noGrp="1"/>
          </p:cNvSpPr>
          <p:nvPr>
            <p:ph idx="1"/>
          </p:nvPr>
        </p:nvSpPr>
        <p:spPr/>
        <p:txBody>
          <a:bodyPr/>
          <a:lstStyle/>
          <a:p>
            <a:pPr marL="109728" indent="0">
              <a:buNone/>
            </a:pPr>
            <a:r>
              <a:rPr lang="en-US" dirty="0"/>
              <a:t>During creation on DAG nodes, stages are created based on the operations which can be performed serially or parallelly. All the Spark operation cannot be created on single stage. So, they are divided into multiple stages. Stages are described on the operator’s computation boundaries where data need to be exchange or shuffled across Spark workers.</a:t>
            </a:r>
          </a:p>
        </p:txBody>
      </p:sp>
      <p:sp>
        <p:nvSpPr>
          <p:cNvPr id="5" name="Slide Number Placeholder 4"/>
          <p:cNvSpPr>
            <a:spLocks noGrp="1"/>
          </p:cNvSpPr>
          <p:nvPr>
            <p:ph type="sldNum" sz="quarter" idx="12"/>
          </p:nvPr>
        </p:nvSpPr>
        <p:spPr/>
        <p:txBody>
          <a:bodyPr/>
          <a:lstStyle/>
          <a:p>
            <a:fld id="{401CF334-2D5C-4859-84A6-CA7E6E43FAEB}" type="slidenum">
              <a:rPr lang="en-US" smtClean="0"/>
              <a:t>32</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sp>
        <p:nvSpPr>
          <p:cNvPr id="8" name="Rounded Rectangle 7">
            <a:extLst>
              <a:ext uri="{FF2B5EF4-FFF2-40B4-BE49-F238E27FC236}">
                <a16:creationId xmlns:a16="http://schemas.microsoft.com/office/drawing/2014/main" id="{C399E04B-141C-C54A-9EA9-820E80AF8D7B}"/>
              </a:ext>
            </a:extLst>
          </p:cNvPr>
          <p:cNvSpPr/>
          <p:nvPr/>
        </p:nvSpPr>
        <p:spPr>
          <a:xfrm>
            <a:off x="1423226" y="5256842"/>
            <a:ext cx="1800355" cy="60446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B9B26A4-6DAF-7742-862F-5915E29B511B}"/>
              </a:ext>
            </a:extLst>
          </p:cNvPr>
          <p:cNvSpPr txBox="1"/>
          <p:nvPr/>
        </p:nvSpPr>
        <p:spPr>
          <a:xfrm>
            <a:off x="1818189" y="5394372"/>
            <a:ext cx="1101199" cy="307777"/>
          </a:xfrm>
          <a:prstGeom prst="rect">
            <a:avLst/>
          </a:prstGeom>
          <a:noFill/>
        </p:spPr>
        <p:txBody>
          <a:bodyPr wrap="none" rtlCol="0">
            <a:spAutoFit/>
          </a:bodyPr>
          <a:lstStyle/>
          <a:p>
            <a:r>
              <a:rPr lang="en-US" sz="1400" b="1" dirty="0"/>
              <a:t>Spark Driver</a:t>
            </a:r>
          </a:p>
        </p:txBody>
      </p:sp>
      <p:sp>
        <p:nvSpPr>
          <p:cNvPr id="35" name="Rounded Rectangle 34">
            <a:extLst>
              <a:ext uri="{FF2B5EF4-FFF2-40B4-BE49-F238E27FC236}">
                <a16:creationId xmlns:a16="http://schemas.microsoft.com/office/drawing/2014/main" id="{37F9104D-0047-A640-B824-DDB5E3C30355}"/>
              </a:ext>
            </a:extLst>
          </p:cNvPr>
          <p:cNvSpPr/>
          <p:nvPr/>
        </p:nvSpPr>
        <p:spPr>
          <a:xfrm>
            <a:off x="4653051" y="4454431"/>
            <a:ext cx="1221453" cy="431512"/>
          </a:xfrm>
          <a:prstGeom prst="round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50897D62-1FE5-C048-B839-A8316F17933E}"/>
              </a:ext>
            </a:extLst>
          </p:cNvPr>
          <p:cNvSpPr txBox="1"/>
          <p:nvPr/>
        </p:nvSpPr>
        <p:spPr>
          <a:xfrm>
            <a:off x="4754734" y="4516299"/>
            <a:ext cx="896399" cy="307777"/>
          </a:xfrm>
          <a:prstGeom prst="rect">
            <a:avLst/>
          </a:prstGeom>
          <a:noFill/>
        </p:spPr>
        <p:txBody>
          <a:bodyPr wrap="none" rtlCol="0">
            <a:spAutoFit/>
          </a:bodyPr>
          <a:lstStyle/>
          <a:p>
            <a:r>
              <a:rPr lang="en-US" sz="1400" b="1" dirty="0"/>
              <a:t>Spark Job</a:t>
            </a:r>
          </a:p>
        </p:txBody>
      </p:sp>
      <p:sp>
        <p:nvSpPr>
          <p:cNvPr id="43" name="Rounded Rectangle 42">
            <a:extLst>
              <a:ext uri="{FF2B5EF4-FFF2-40B4-BE49-F238E27FC236}">
                <a16:creationId xmlns:a16="http://schemas.microsoft.com/office/drawing/2014/main" id="{0973DE1F-10DA-BE47-9C9B-8C30DA7665FC}"/>
              </a:ext>
            </a:extLst>
          </p:cNvPr>
          <p:cNvSpPr/>
          <p:nvPr/>
        </p:nvSpPr>
        <p:spPr>
          <a:xfrm>
            <a:off x="4663292" y="5104089"/>
            <a:ext cx="1221453" cy="43151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23AA5793-31B1-5C46-84BD-AC368670693F}"/>
              </a:ext>
            </a:extLst>
          </p:cNvPr>
          <p:cNvSpPr txBox="1"/>
          <p:nvPr/>
        </p:nvSpPr>
        <p:spPr>
          <a:xfrm>
            <a:off x="4764975" y="5165957"/>
            <a:ext cx="896399" cy="307777"/>
          </a:xfrm>
          <a:prstGeom prst="rect">
            <a:avLst/>
          </a:prstGeom>
          <a:noFill/>
        </p:spPr>
        <p:txBody>
          <a:bodyPr wrap="none" rtlCol="0">
            <a:spAutoFit/>
          </a:bodyPr>
          <a:lstStyle/>
          <a:p>
            <a:r>
              <a:rPr lang="en-US" sz="1400" b="1" dirty="0"/>
              <a:t>Spark Job</a:t>
            </a:r>
          </a:p>
        </p:txBody>
      </p:sp>
      <p:sp>
        <p:nvSpPr>
          <p:cNvPr id="45" name="Rounded Rectangle 44">
            <a:extLst>
              <a:ext uri="{FF2B5EF4-FFF2-40B4-BE49-F238E27FC236}">
                <a16:creationId xmlns:a16="http://schemas.microsoft.com/office/drawing/2014/main" id="{F5B7A66D-315C-4045-80A0-079FB8DCAF8F}"/>
              </a:ext>
            </a:extLst>
          </p:cNvPr>
          <p:cNvSpPr/>
          <p:nvPr/>
        </p:nvSpPr>
        <p:spPr>
          <a:xfrm>
            <a:off x="4673534" y="5724912"/>
            <a:ext cx="1221453" cy="43151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6" name="TextBox 45">
            <a:extLst>
              <a:ext uri="{FF2B5EF4-FFF2-40B4-BE49-F238E27FC236}">
                <a16:creationId xmlns:a16="http://schemas.microsoft.com/office/drawing/2014/main" id="{04E77A63-EACD-2D48-9CA5-0D98CEB72DE7}"/>
              </a:ext>
            </a:extLst>
          </p:cNvPr>
          <p:cNvSpPr txBox="1"/>
          <p:nvPr/>
        </p:nvSpPr>
        <p:spPr>
          <a:xfrm>
            <a:off x="4775217" y="5786780"/>
            <a:ext cx="896399" cy="307777"/>
          </a:xfrm>
          <a:prstGeom prst="rect">
            <a:avLst/>
          </a:prstGeom>
          <a:noFill/>
        </p:spPr>
        <p:txBody>
          <a:bodyPr wrap="none" rtlCol="0">
            <a:spAutoFit/>
          </a:bodyPr>
          <a:lstStyle/>
          <a:p>
            <a:r>
              <a:rPr lang="en-US" sz="1400" b="1" dirty="0"/>
              <a:t>Spark Job</a:t>
            </a:r>
          </a:p>
        </p:txBody>
      </p:sp>
      <p:sp>
        <p:nvSpPr>
          <p:cNvPr id="47" name="Rounded Rectangle 46">
            <a:extLst>
              <a:ext uri="{FF2B5EF4-FFF2-40B4-BE49-F238E27FC236}">
                <a16:creationId xmlns:a16="http://schemas.microsoft.com/office/drawing/2014/main" id="{27D3280E-5CAC-6142-BC31-588200FE43D0}"/>
              </a:ext>
            </a:extLst>
          </p:cNvPr>
          <p:cNvSpPr/>
          <p:nvPr/>
        </p:nvSpPr>
        <p:spPr>
          <a:xfrm>
            <a:off x="4673534" y="6376649"/>
            <a:ext cx="1221453" cy="43151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4CC08A43-7576-E245-BD48-9DBE037C2EE3}"/>
              </a:ext>
            </a:extLst>
          </p:cNvPr>
          <p:cNvSpPr txBox="1"/>
          <p:nvPr/>
        </p:nvSpPr>
        <p:spPr>
          <a:xfrm>
            <a:off x="4775217" y="6438517"/>
            <a:ext cx="896399" cy="307777"/>
          </a:xfrm>
          <a:prstGeom prst="rect">
            <a:avLst/>
          </a:prstGeom>
          <a:noFill/>
        </p:spPr>
        <p:txBody>
          <a:bodyPr wrap="none" rtlCol="0">
            <a:spAutoFit/>
          </a:bodyPr>
          <a:lstStyle/>
          <a:p>
            <a:r>
              <a:rPr lang="en-US" sz="1400" b="1" dirty="0"/>
              <a:t>Spark Job</a:t>
            </a:r>
          </a:p>
        </p:txBody>
      </p:sp>
      <p:sp>
        <p:nvSpPr>
          <p:cNvPr id="53" name="TextBox 52">
            <a:extLst>
              <a:ext uri="{FF2B5EF4-FFF2-40B4-BE49-F238E27FC236}">
                <a16:creationId xmlns:a16="http://schemas.microsoft.com/office/drawing/2014/main" id="{5C50E9A8-F0BA-E744-9FA9-ECCE7799511D}"/>
              </a:ext>
            </a:extLst>
          </p:cNvPr>
          <p:cNvSpPr txBox="1"/>
          <p:nvPr/>
        </p:nvSpPr>
        <p:spPr>
          <a:xfrm>
            <a:off x="6096000" y="5578707"/>
            <a:ext cx="3258200" cy="369332"/>
          </a:xfrm>
          <a:prstGeom prst="rect">
            <a:avLst/>
          </a:prstGeom>
          <a:noFill/>
        </p:spPr>
        <p:txBody>
          <a:bodyPr wrap="none" rtlCol="0">
            <a:spAutoFit/>
          </a:bodyPr>
          <a:lstStyle/>
          <a:p>
            <a:r>
              <a:rPr lang="en-US" dirty="0"/>
              <a:t> Figure: Spark job creating stages</a:t>
            </a:r>
          </a:p>
        </p:txBody>
      </p:sp>
      <p:sp>
        <p:nvSpPr>
          <p:cNvPr id="20" name="Rounded Rectangle 19">
            <a:extLst>
              <a:ext uri="{FF2B5EF4-FFF2-40B4-BE49-F238E27FC236}">
                <a16:creationId xmlns:a16="http://schemas.microsoft.com/office/drawing/2014/main" id="{A054C8D6-B5D6-0C47-A0BD-5B4FD3ECCA4C}"/>
              </a:ext>
            </a:extLst>
          </p:cNvPr>
          <p:cNvSpPr/>
          <p:nvPr/>
        </p:nvSpPr>
        <p:spPr>
          <a:xfrm>
            <a:off x="6441271" y="4454431"/>
            <a:ext cx="1221453" cy="431512"/>
          </a:xfrm>
          <a:prstGeom prst="round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D2651026-BA7A-3B4D-9B93-A4DED9DC9ADB}"/>
              </a:ext>
            </a:extLst>
          </p:cNvPr>
          <p:cNvSpPr txBox="1"/>
          <p:nvPr/>
        </p:nvSpPr>
        <p:spPr>
          <a:xfrm>
            <a:off x="6490702" y="4516299"/>
            <a:ext cx="1051442" cy="307777"/>
          </a:xfrm>
          <a:prstGeom prst="rect">
            <a:avLst/>
          </a:prstGeom>
          <a:noFill/>
        </p:spPr>
        <p:txBody>
          <a:bodyPr wrap="none" rtlCol="0">
            <a:spAutoFit/>
          </a:bodyPr>
          <a:lstStyle/>
          <a:p>
            <a:r>
              <a:rPr lang="en-US" sz="1400" b="1" dirty="0"/>
              <a:t>Spark Stage</a:t>
            </a:r>
          </a:p>
        </p:txBody>
      </p:sp>
      <p:sp>
        <p:nvSpPr>
          <p:cNvPr id="22" name="Rounded Rectangle 21">
            <a:extLst>
              <a:ext uri="{FF2B5EF4-FFF2-40B4-BE49-F238E27FC236}">
                <a16:creationId xmlns:a16="http://schemas.microsoft.com/office/drawing/2014/main" id="{5841D25B-514C-CF4F-811A-567C2AD6D075}"/>
              </a:ext>
            </a:extLst>
          </p:cNvPr>
          <p:cNvSpPr/>
          <p:nvPr/>
        </p:nvSpPr>
        <p:spPr>
          <a:xfrm>
            <a:off x="8401108" y="4438177"/>
            <a:ext cx="1221453" cy="431512"/>
          </a:xfrm>
          <a:prstGeom prst="round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7DD6FB4C-EB0D-2D4D-A47C-B79A0B7351DF}"/>
              </a:ext>
            </a:extLst>
          </p:cNvPr>
          <p:cNvSpPr txBox="1"/>
          <p:nvPr/>
        </p:nvSpPr>
        <p:spPr>
          <a:xfrm>
            <a:off x="8450539" y="4500045"/>
            <a:ext cx="1051442" cy="307777"/>
          </a:xfrm>
          <a:prstGeom prst="rect">
            <a:avLst/>
          </a:prstGeom>
          <a:noFill/>
        </p:spPr>
        <p:txBody>
          <a:bodyPr wrap="none" rtlCol="0">
            <a:spAutoFit/>
          </a:bodyPr>
          <a:lstStyle/>
          <a:p>
            <a:r>
              <a:rPr lang="en-US" sz="1400" b="1" dirty="0"/>
              <a:t>Spark Stage</a:t>
            </a:r>
          </a:p>
        </p:txBody>
      </p:sp>
      <p:cxnSp>
        <p:nvCxnSpPr>
          <p:cNvPr id="26" name="Straight Arrow Connector 25">
            <a:extLst>
              <a:ext uri="{FF2B5EF4-FFF2-40B4-BE49-F238E27FC236}">
                <a16:creationId xmlns:a16="http://schemas.microsoft.com/office/drawing/2014/main" id="{5EA374FB-8AA7-854F-ACEA-4ABAD433CC78}"/>
              </a:ext>
            </a:extLst>
          </p:cNvPr>
          <p:cNvCxnSpPr/>
          <p:nvPr/>
        </p:nvCxnSpPr>
        <p:spPr>
          <a:xfrm flipV="1">
            <a:off x="3387364" y="4636660"/>
            <a:ext cx="1214845" cy="770273"/>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6415B9DF-307B-0143-B961-3FBCBB8E2295}"/>
              </a:ext>
            </a:extLst>
          </p:cNvPr>
          <p:cNvCxnSpPr>
            <a:cxnSpLocks/>
          </p:cNvCxnSpPr>
          <p:nvPr/>
        </p:nvCxnSpPr>
        <p:spPr>
          <a:xfrm>
            <a:off x="3398070" y="5828885"/>
            <a:ext cx="1225014" cy="69518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E75EF941-6765-524F-BFE3-A8C506F25D15}"/>
              </a:ext>
            </a:extLst>
          </p:cNvPr>
          <p:cNvCxnSpPr>
            <a:cxnSpLocks/>
          </p:cNvCxnSpPr>
          <p:nvPr/>
        </p:nvCxnSpPr>
        <p:spPr>
          <a:xfrm flipV="1">
            <a:off x="3453933" y="5530554"/>
            <a:ext cx="1113287" cy="1"/>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4F5953CE-EED4-464A-AFB6-BCF370A27619}"/>
              </a:ext>
            </a:extLst>
          </p:cNvPr>
          <p:cNvCxnSpPr>
            <a:cxnSpLocks/>
          </p:cNvCxnSpPr>
          <p:nvPr/>
        </p:nvCxnSpPr>
        <p:spPr>
          <a:xfrm>
            <a:off x="5929377" y="4645442"/>
            <a:ext cx="489068" cy="16982"/>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sp>
        <p:nvSpPr>
          <p:cNvPr id="33" name="Connector 32">
            <a:extLst>
              <a:ext uri="{FF2B5EF4-FFF2-40B4-BE49-F238E27FC236}">
                <a16:creationId xmlns:a16="http://schemas.microsoft.com/office/drawing/2014/main" id="{C4DBB96A-3CD5-EC4A-859E-E974DC35FCE8}"/>
              </a:ext>
            </a:extLst>
          </p:cNvPr>
          <p:cNvSpPr/>
          <p:nvPr/>
        </p:nvSpPr>
        <p:spPr>
          <a:xfrm>
            <a:off x="7799596" y="4589944"/>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Connector 33">
            <a:extLst>
              <a:ext uri="{FF2B5EF4-FFF2-40B4-BE49-F238E27FC236}">
                <a16:creationId xmlns:a16="http://schemas.microsoft.com/office/drawing/2014/main" id="{D2CDC59D-3FD0-A743-BFD6-EE13E906FFD4}"/>
              </a:ext>
            </a:extLst>
          </p:cNvPr>
          <p:cNvSpPr/>
          <p:nvPr/>
        </p:nvSpPr>
        <p:spPr>
          <a:xfrm>
            <a:off x="8116118" y="4589948"/>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E94BED0B-C095-FD45-B931-8DD43004A7D5}"/>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802709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14077C9-6B87-9C41-9465-7A64774BB7BB}"/>
              </a:ext>
            </a:extLst>
          </p:cNvPr>
          <p:cNvSpPr/>
          <p:nvPr/>
        </p:nvSpPr>
        <p:spPr>
          <a:xfrm>
            <a:off x="10039412" y="4385095"/>
            <a:ext cx="966162" cy="385899"/>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Spark Tasks</a:t>
            </a:r>
          </a:p>
        </p:txBody>
      </p:sp>
      <p:sp>
        <p:nvSpPr>
          <p:cNvPr id="3" name="Content Placeholder 2"/>
          <p:cNvSpPr>
            <a:spLocks noGrp="1"/>
          </p:cNvSpPr>
          <p:nvPr>
            <p:ph idx="1"/>
          </p:nvPr>
        </p:nvSpPr>
        <p:spPr>
          <a:xfrm>
            <a:off x="609600" y="2249424"/>
            <a:ext cx="10972800" cy="4325112"/>
          </a:xfrm>
        </p:spPr>
        <p:txBody>
          <a:bodyPr/>
          <a:lstStyle/>
          <a:p>
            <a:pPr marL="109728" indent="0">
              <a:buNone/>
            </a:pPr>
            <a:r>
              <a:rPr lang="en-US" dirty="0"/>
              <a:t>Spark Stage is defined by Spark tasks. Task is the unit of execution. Each tasks is federated across each Spark workers Executor. Each task maps to a single core and works on a single partition of data.</a:t>
            </a:r>
          </a:p>
        </p:txBody>
      </p:sp>
      <p:sp>
        <p:nvSpPr>
          <p:cNvPr id="5" name="Slide Number Placeholder 4"/>
          <p:cNvSpPr>
            <a:spLocks noGrp="1"/>
          </p:cNvSpPr>
          <p:nvPr>
            <p:ph type="sldNum" sz="quarter" idx="12"/>
          </p:nvPr>
        </p:nvSpPr>
        <p:spPr/>
        <p:txBody>
          <a:bodyPr/>
          <a:lstStyle/>
          <a:p>
            <a:fld id="{401CF334-2D5C-4859-84A6-CA7E6E43FAEB}" type="slidenum">
              <a:rPr lang="en-US" smtClean="0"/>
              <a:t>33</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sp>
        <p:nvSpPr>
          <p:cNvPr id="8" name="Rounded Rectangle 7">
            <a:extLst>
              <a:ext uri="{FF2B5EF4-FFF2-40B4-BE49-F238E27FC236}">
                <a16:creationId xmlns:a16="http://schemas.microsoft.com/office/drawing/2014/main" id="{C399E04B-141C-C54A-9EA9-820E80AF8D7B}"/>
              </a:ext>
            </a:extLst>
          </p:cNvPr>
          <p:cNvSpPr/>
          <p:nvPr/>
        </p:nvSpPr>
        <p:spPr>
          <a:xfrm>
            <a:off x="1423226" y="5060067"/>
            <a:ext cx="1800355" cy="60446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B9B26A4-6DAF-7742-862F-5915E29B511B}"/>
              </a:ext>
            </a:extLst>
          </p:cNvPr>
          <p:cNvSpPr txBox="1"/>
          <p:nvPr/>
        </p:nvSpPr>
        <p:spPr>
          <a:xfrm>
            <a:off x="1818189" y="5197597"/>
            <a:ext cx="1101199" cy="307777"/>
          </a:xfrm>
          <a:prstGeom prst="rect">
            <a:avLst/>
          </a:prstGeom>
          <a:noFill/>
        </p:spPr>
        <p:txBody>
          <a:bodyPr wrap="none" rtlCol="0">
            <a:spAutoFit/>
          </a:bodyPr>
          <a:lstStyle/>
          <a:p>
            <a:r>
              <a:rPr lang="en-US" sz="1400" b="1" dirty="0"/>
              <a:t>Spark Driver</a:t>
            </a:r>
          </a:p>
        </p:txBody>
      </p:sp>
      <p:sp>
        <p:nvSpPr>
          <p:cNvPr id="35" name="Rounded Rectangle 34">
            <a:extLst>
              <a:ext uri="{FF2B5EF4-FFF2-40B4-BE49-F238E27FC236}">
                <a16:creationId xmlns:a16="http://schemas.microsoft.com/office/drawing/2014/main" id="{37F9104D-0047-A640-B824-DDB5E3C30355}"/>
              </a:ext>
            </a:extLst>
          </p:cNvPr>
          <p:cNvSpPr/>
          <p:nvPr/>
        </p:nvSpPr>
        <p:spPr>
          <a:xfrm>
            <a:off x="4653051" y="4257656"/>
            <a:ext cx="1221453" cy="431512"/>
          </a:xfrm>
          <a:prstGeom prst="round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36" name="TextBox 35">
            <a:extLst>
              <a:ext uri="{FF2B5EF4-FFF2-40B4-BE49-F238E27FC236}">
                <a16:creationId xmlns:a16="http://schemas.microsoft.com/office/drawing/2014/main" id="{50897D62-1FE5-C048-B839-A8316F17933E}"/>
              </a:ext>
            </a:extLst>
          </p:cNvPr>
          <p:cNvSpPr txBox="1"/>
          <p:nvPr/>
        </p:nvSpPr>
        <p:spPr>
          <a:xfrm>
            <a:off x="4754734" y="4319524"/>
            <a:ext cx="896399" cy="307777"/>
          </a:xfrm>
          <a:prstGeom prst="rect">
            <a:avLst/>
          </a:prstGeom>
          <a:noFill/>
        </p:spPr>
        <p:txBody>
          <a:bodyPr wrap="none" rtlCol="0">
            <a:spAutoFit/>
          </a:bodyPr>
          <a:lstStyle/>
          <a:p>
            <a:r>
              <a:rPr lang="en-US" sz="1400" b="1" dirty="0"/>
              <a:t>Spark Job</a:t>
            </a:r>
          </a:p>
        </p:txBody>
      </p:sp>
      <p:sp>
        <p:nvSpPr>
          <p:cNvPr id="43" name="Rounded Rectangle 42">
            <a:extLst>
              <a:ext uri="{FF2B5EF4-FFF2-40B4-BE49-F238E27FC236}">
                <a16:creationId xmlns:a16="http://schemas.microsoft.com/office/drawing/2014/main" id="{0973DE1F-10DA-BE47-9C9B-8C30DA7665FC}"/>
              </a:ext>
            </a:extLst>
          </p:cNvPr>
          <p:cNvSpPr/>
          <p:nvPr/>
        </p:nvSpPr>
        <p:spPr>
          <a:xfrm>
            <a:off x="4663292" y="4907314"/>
            <a:ext cx="1221453" cy="43151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23AA5793-31B1-5C46-84BD-AC368670693F}"/>
              </a:ext>
            </a:extLst>
          </p:cNvPr>
          <p:cNvSpPr txBox="1"/>
          <p:nvPr/>
        </p:nvSpPr>
        <p:spPr>
          <a:xfrm>
            <a:off x="4764975" y="4969182"/>
            <a:ext cx="896399" cy="307777"/>
          </a:xfrm>
          <a:prstGeom prst="rect">
            <a:avLst/>
          </a:prstGeom>
          <a:noFill/>
        </p:spPr>
        <p:txBody>
          <a:bodyPr wrap="none" rtlCol="0">
            <a:spAutoFit/>
          </a:bodyPr>
          <a:lstStyle/>
          <a:p>
            <a:r>
              <a:rPr lang="en-US" sz="1400" b="1" dirty="0"/>
              <a:t>Spark Job</a:t>
            </a:r>
          </a:p>
        </p:txBody>
      </p:sp>
      <p:sp>
        <p:nvSpPr>
          <p:cNvPr id="45" name="Rounded Rectangle 44">
            <a:extLst>
              <a:ext uri="{FF2B5EF4-FFF2-40B4-BE49-F238E27FC236}">
                <a16:creationId xmlns:a16="http://schemas.microsoft.com/office/drawing/2014/main" id="{F5B7A66D-315C-4045-80A0-079FB8DCAF8F}"/>
              </a:ext>
            </a:extLst>
          </p:cNvPr>
          <p:cNvSpPr/>
          <p:nvPr/>
        </p:nvSpPr>
        <p:spPr>
          <a:xfrm>
            <a:off x="4673534" y="5528137"/>
            <a:ext cx="1221453" cy="43151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6" name="TextBox 45">
            <a:extLst>
              <a:ext uri="{FF2B5EF4-FFF2-40B4-BE49-F238E27FC236}">
                <a16:creationId xmlns:a16="http://schemas.microsoft.com/office/drawing/2014/main" id="{04E77A63-EACD-2D48-9CA5-0D98CEB72DE7}"/>
              </a:ext>
            </a:extLst>
          </p:cNvPr>
          <p:cNvSpPr txBox="1"/>
          <p:nvPr/>
        </p:nvSpPr>
        <p:spPr>
          <a:xfrm>
            <a:off x="4775217" y="5590005"/>
            <a:ext cx="896399" cy="307777"/>
          </a:xfrm>
          <a:prstGeom prst="rect">
            <a:avLst/>
          </a:prstGeom>
          <a:noFill/>
        </p:spPr>
        <p:txBody>
          <a:bodyPr wrap="none" rtlCol="0">
            <a:spAutoFit/>
          </a:bodyPr>
          <a:lstStyle/>
          <a:p>
            <a:r>
              <a:rPr lang="en-US" sz="1400" b="1" dirty="0"/>
              <a:t>Spark Job</a:t>
            </a:r>
          </a:p>
        </p:txBody>
      </p:sp>
      <p:sp>
        <p:nvSpPr>
          <p:cNvPr id="47" name="Rounded Rectangle 46">
            <a:extLst>
              <a:ext uri="{FF2B5EF4-FFF2-40B4-BE49-F238E27FC236}">
                <a16:creationId xmlns:a16="http://schemas.microsoft.com/office/drawing/2014/main" id="{27D3280E-5CAC-6142-BC31-588200FE43D0}"/>
              </a:ext>
            </a:extLst>
          </p:cNvPr>
          <p:cNvSpPr/>
          <p:nvPr/>
        </p:nvSpPr>
        <p:spPr>
          <a:xfrm>
            <a:off x="4673534" y="6179874"/>
            <a:ext cx="1221453" cy="43151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4CC08A43-7576-E245-BD48-9DBE037C2EE3}"/>
              </a:ext>
            </a:extLst>
          </p:cNvPr>
          <p:cNvSpPr txBox="1"/>
          <p:nvPr/>
        </p:nvSpPr>
        <p:spPr>
          <a:xfrm>
            <a:off x="4775217" y="6241742"/>
            <a:ext cx="896399" cy="307777"/>
          </a:xfrm>
          <a:prstGeom prst="rect">
            <a:avLst/>
          </a:prstGeom>
          <a:noFill/>
        </p:spPr>
        <p:txBody>
          <a:bodyPr wrap="none" rtlCol="0">
            <a:spAutoFit/>
          </a:bodyPr>
          <a:lstStyle/>
          <a:p>
            <a:r>
              <a:rPr lang="en-US" sz="1400" b="1" dirty="0"/>
              <a:t>Spark Job</a:t>
            </a:r>
          </a:p>
        </p:txBody>
      </p:sp>
      <p:sp>
        <p:nvSpPr>
          <p:cNvPr id="53" name="TextBox 52">
            <a:extLst>
              <a:ext uri="{FF2B5EF4-FFF2-40B4-BE49-F238E27FC236}">
                <a16:creationId xmlns:a16="http://schemas.microsoft.com/office/drawing/2014/main" id="{5C50E9A8-F0BA-E744-9FA9-ECCE7799511D}"/>
              </a:ext>
            </a:extLst>
          </p:cNvPr>
          <p:cNvSpPr txBox="1"/>
          <p:nvPr/>
        </p:nvSpPr>
        <p:spPr>
          <a:xfrm>
            <a:off x="6112817" y="6090474"/>
            <a:ext cx="3336619" cy="369332"/>
          </a:xfrm>
          <a:prstGeom prst="rect">
            <a:avLst/>
          </a:prstGeom>
          <a:noFill/>
        </p:spPr>
        <p:txBody>
          <a:bodyPr wrap="none" rtlCol="0">
            <a:spAutoFit/>
          </a:bodyPr>
          <a:lstStyle/>
          <a:p>
            <a:r>
              <a:rPr lang="en-US" dirty="0"/>
              <a:t> Figure: Spark stage creating tasks</a:t>
            </a:r>
          </a:p>
        </p:txBody>
      </p:sp>
      <p:sp>
        <p:nvSpPr>
          <p:cNvPr id="20" name="Rounded Rectangle 19">
            <a:extLst>
              <a:ext uri="{FF2B5EF4-FFF2-40B4-BE49-F238E27FC236}">
                <a16:creationId xmlns:a16="http://schemas.microsoft.com/office/drawing/2014/main" id="{A054C8D6-B5D6-0C47-A0BD-5B4FD3ECCA4C}"/>
              </a:ext>
            </a:extLst>
          </p:cNvPr>
          <p:cNvSpPr/>
          <p:nvPr/>
        </p:nvSpPr>
        <p:spPr>
          <a:xfrm>
            <a:off x="6277494" y="4932010"/>
            <a:ext cx="1221453" cy="431512"/>
          </a:xfrm>
          <a:prstGeom prst="round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D2651026-BA7A-3B4D-9B93-A4DED9DC9ADB}"/>
              </a:ext>
            </a:extLst>
          </p:cNvPr>
          <p:cNvSpPr txBox="1"/>
          <p:nvPr/>
        </p:nvSpPr>
        <p:spPr>
          <a:xfrm>
            <a:off x="6326925" y="4993878"/>
            <a:ext cx="1051442" cy="307777"/>
          </a:xfrm>
          <a:prstGeom prst="rect">
            <a:avLst/>
          </a:prstGeom>
          <a:noFill/>
        </p:spPr>
        <p:txBody>
          <a:bodyPr wrap="none" rtlCol="0">
            <a:spAutoFit/>
          </a:bodyPr>
          <a:lstStyle/>
          <a:p>
            <a:r>
              <a:rPr lang="en-US" sz="1400" b="1" dirty="0"/>
              <a:t>Spark Stage</a:t>
            </a:r>
          </a:p>
        </p:txBody>
      </p:sp>
      <p:sp>
        <p:nvSpPr>
          <p:cNvPr id="22" name="Rounded Rectangle 21">
            <a:extLst>
              <a:ext uri="{FF2B5EF4-FFF2-40B4-BE49-F238E27FC236}">
                <a16:creationId xmlns:a16="http://schemas.microsoft.com/office/drawing/2014/main" id="{5841D25B-514C-CF4F-811A-567C2AD6D075}"/>
              </a:ext>
            </a:extLst>
          </p:cNvPr>
          <p:cNvSpPr/>
          <p:nvPr/>
        </p:nvSpPr>
        <p:spPr>
          <a:xfrm>
            <a:off x="8232924" y="4915756"/>
            <a:ext cx="1221453" cy="431512"/>
          </a:xfrm>
          <a:prstGeom prst="round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7DD6FB4C-EB0D-2D4D-A47C-B79A0B7351DF}"/>
              </a:ext>
            </a:extLst>
          </p:cNvPr>
          <p:cNvSpPr txBox="1"/>
          <p:nvPr/>
        </p:nvSpPr>
        <p:spPr>
          <a:xfrm>
            <a:off x="8286762" y="4977624"/>
            <a:ext cx="1051442" cy="307777"/>
          </a:xfrm>
          <a:prstGeom prst="rect">
            <a:avLst/>
          </a:prstGeom>
          <a:noFill/>
        </p:spPr>
        <p:txBody>
          <a:bodyPr wrap="none" rtlCol="0">
            <a:spAutoFit/>
          </a:bodyPr>
          <a:lstStyle/>
          <a:p>
            <a:r>
              <a:rPr lang="en-US" sz="1400" b="1" dirty="0"/>
              <a:t>Spark Stage</a:t>
            </a:r>
          </a:p>
        </p:txBody>
      </p:sp>
      <p:cxnSp>
        <p:nvCxnSpPr>
          <p:cNvPr id="26" name="Straight Arrow Connector 25">
            <a:extLst>
              <a:ext uri="{FF2B5EF4-FFF2-40B4-BE49-F238E27FC236}">
                <a16:creationId xmlns:a16="http://schemas.microsoft.com/office/drawing/2014/main" id="{5EA374FB-8AA7-854F-ACEA-4ABAD433CC78}"/>
              </a:ext>
            </a:extLst>
          </p:cNvPr>
          <p:cNvCxnSpPr/>
          <p:nvPr/>
        </p:nvCxnSpPr>
        <p:spPr>
          <a:xfrm flipV="1">
            <a:off x="3387364" y="4439885"/>
            <a:ext cx="1214845" cy="770273"/>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6415B9DF-307B-0143-B961-3FBCBB8E2295}"/>
              </a:ext>
            </a:extLst>
          </p:cNvPr>
          <p:cNvCxnSpPr>
            <a:cxnSpLocks/>
          </p:cNvCxnSpPr>
          <p:nvPr/>
        </p:nvCxnSpPr>
        <p:spPr>
          <a:xfrm>
            <a:off x="3398070" y="5632110"/>
            <a:ext cx="1225014" cy="695180"/>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E75EF941-6765-524F-BFE3-A8C506F25D15}"/>
              </a:ext>
            </a:extLst>
          </p:cNvPr>
          <p:cNvCxnSpPr>
            <a:cxnSpLocks/>
          </p:cNvCxnSpPr>
          <p:nvPr/>
        </p:nvCxnSpPr>
        <p:spPr>
          <a:xfrm flipV="1">
            <a:off x="3453933" y="5333779"/>
            <a:ext cx="1113287" cy="1"/>
          </a:xfrm>
          <a:prstGeom prst="straightConnector1">
            <a:avLst/>
          </a:prstGeom>
          <a:ln w="31750">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4F5953CE-EED4-464A-AFB6-BCF370A27619}"/>
              </a:ext>
            </a:extLst>
          </p:cNvPr>
          <p:cNvCxnSpPr>
            <a:cxnSpLocks/>
          </p:cNvCxnSpPr>
          <p:nvPr/>
        </p:nvCxnSpPr>
        <p:spPr>
          <a:xfrm flipV="1">
            <a:off x="9743348" y="3996339"/>
            <a:ext cx="283001" cy="40"/>
          </a:xfrm>
          <a:prstGeom prst="straightConnector1">
            <a:avLst/>
          </a:prstGeom>
          <a:ln w="34925">
            <a:tailEnd type="triangle"/>
          </a:ln>
        </p:spPr>
        <p:style>
          <a:lnRef idx="3">
            <a:schemeClr val="dk1"/>
          </a:lnRef>
          <a:fillRef idx="0">
            <a:schemeClr val="dk1"/>
          </a:fillRef>
          <a:effectRef idx="2">
            <a:schemeClr val="dk1"/>
          </a:effectRef>
          <a:fontRef idx="minor">
            <a:schemeClr val="tx1"/>
          </a:fontRef>
        </p:style>
      </p:cxnSp>
      <p:sp>
        <p:nvSpPr>
          <p:cNvPr id="33" name="Connector 32">
            <a:extLst>
              <a:ext uri="{FF2B5EF4-FFF2-40B4-BE49-F238E27FC236}">
                <a16:creationId xmlns:a16="http://schemas.microsoft.com/office/drawing/2014/main" id="{C4DBB96A-3CD5-EC4A-859E-E974DC35FCE8}"/>
              </a:ext>
            </a:extLst>
          </p:cNvPr>
          <p:cNvSpPr/>
          <p:nvPr/>
        </p:nvSpPr>
        <p:spPr>
          <a:xfrm>
            <a:off x="7635819" y="5067523"/>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Connector 33">
            <a:extLst>
              <a:ext uri="{FF2B5EF4-FFF2-40B4-BE49-F238E27FC236}">
                <a16:creationId xmlns:a16="http://schemas.microsoft.com/office/drawing/2014/main" id="{D2CDC59D-3FD0-A743-BFD6-EE13E906FFD4}"/>
              </a:ext>
            </a:extLst>
          </p:cNvPr>
          <p:cNvSpPr/>
          <p:nvPr/>
        </p:nvSpPr>
        <p:spPr>
          <a:xfrm>
            <a:off x="7952341" y="5067527"/>
            <a:ext cx="112858" cy="109957"/>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52D4E3AD-1DD5-994F-B48E-F05ED4CFED08}"/>
              </a:ext>
            </a:extLst>
          </p:cNvPr>
          <p:cNvSpPr txBox="1"/>
          <p:nvPr/>
        </p:nvSpPr>
        <p:spPr>
          <a:xfrm>
            <a:off x="10039412" y="4438472"/>
            <a:ext cx="966162" cy="307777"/>
          </a:xfrm>
          <a:prstGeom prst="rect">
            <a:avLst/>
          </a:prstGeom>
          <a:noFill/>
        </p:spPr>
        <p:txBody>
          <a:bodyPr wrap="none" rtlCol="0">
            <a:spAutoFit/>
          </a:bodyPr>
          <a:lstStyle/>
          <a:p>
            <a:r>
              <a:rPr lang="en-US" sz="1400" b="1" dirty="0">
                <a:solidFill>
                  <a:schemeClr val="bg1"/>
                </a:solidFill>
              </a:rPr>
              <a:t>Spark Task</a:t>
            </a:r>
          </a:p>
        </p:txBody>
      </p:sp>
      <p:sp>
        <p:nvSpPr>
          <p:cNvPr id="38" name="Rectangle 37">
            <a:extLst>
              <a:ext uri="{FF2B5EF4-FFF2-40B4-BE49-F238E27FC236}">
                <a16:creationId xmlns:a16="http://schemas.microsoft.com/office/drawing/2014/main" id="{25D4FD60-266D-F94C-84C2-400D8D2DC127}"/>
              </a:ext>
            </a:extLst>
          </p:cNvPr>
          <p:cNvSpPr/>
          <p:nvPr/>
        </p:nvSpPr>
        <p:spPr>
          <a:xfrm>
            <a:off x="10039412" y="5041486"/>
            <a:ext cx="966162" cy="385899"/>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4D19C2E5-08F8-1844-8B55-A011988E0CD1}"/>
              </a:ext>
            </a:extLst>
          </p:cNvPr>
          <p:cNvSpPr txBox="1"/>
          <p:nvPr/>
        </p:nvSpPr>
        <p:spPr>
          <a:xfrm>
            <a:off x="10039412" y="5094863"/>
            <a:ext cx="966162" cy="307777"/>
          </a:xfrm>
          <a:prstGeom prst="rect">
            <a:avLst/>
          </a:prstGeom>
          <a:noFill/>
        </p:spPr>
        <p:txBody>
          <a:bodyPr wrap="none" rtlCol="0">
            <a:spAutoFit/>
          </a:bodyPr>
          <a:lstStyle/>
          <a:p>
            <a:r>
              <a:rPr lang="en-US" sz="1400" b="1" dirty="0">
                <a:solidFill>
                  <a:schemeClr val="bg1"/>
                </a:solidFill>
              </a:rPr>
              <a:t>Spark Task</a:t>
            </a:r>
          </a:p>
        </p:txBody>
      </p:sp>
      <p:sp>
        <p:nvSpPr>
          <p:cNvPr id="40" name="Rectangle 39">
            <a:extLst>
              <a:ext uri="{FF2B5EF4-FFF2-40B4-BE49-F238E27FC236}">
                <a16:creationId xmlns:a16="http://schemas.microsoft.com/office/drawing/2014/main" id="{53A13867-6293-DA45-A84D-585C2124A3F6}"/>
              </a:ext>
            </a:extLst>
          </p:cNvPr>
          <p:cNvSpPr/>
          <p:nvPr/>
        </p:nvSpPr>
        <p:spPr>
          <a:xfrm>
            <a:off x="10039412" y="3765009"/>
            <a:ext cx="966162" cy="385899"/>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43699B54-C13C-EF43-A8CD-8548B2FB4F7C}"/>
              </a:ext>
            </a:extLst>
          </p:cNvPr>
          <p:cNvSpPr txBox="1"/>
          <p:nvPr/>
        </p:nvSpPr>
        <p:spPr>
          <a:xfrm>
            <a:off x="10039412" y="3818386"/>
            <a:ext cx="966162" cy="307777"/>
          </a:xfrm>
          <a:prstGeom prst="rect">
            <a:avLst/>
          </a:prstGeom>
          <a:noFill/>
        </p:spPr>
        <p:txBody>
          <a:bodyPr wrap="none" rtlCol="0">
            <a:spAutoFit/>
          </a:bodyPr>
          <a:lstStyle/>
          <a:p>
            <a:r>
              <a:rPr lang="en-US" sz="1400" b="1" dirty="0">
                <a:solidFill>
                  <a:schemeClr val="bg1"/>
                </a:solidFill>
              </a:rPr>
              <a:t>Spark Task</a:t>
            </a:r>
          </a:p>
        </p:txBody>
      </p:sp>
      <p:sp>
        <p:nvSpPr>
          <p:cNvPr id="7" name="TextBox 6">
            <a:extLst>
              <a:ext uri="{FF2B5EF4-FFF2-40B4-BE49-F238E27FC236}">
                <a16:creationId xmlns:a16="http://schemas.microsoft.com/office/drawing/2014/main" id="{97BEC7BF-9FDE-6B48-9138-8E275DEE7291}"/>
              </a:ext>
            </a:extLst>
          </p:cNvPr>
          <p:cNvSpPr txBox="1"/>
          <p:nvPr/>
        </p:nvSpPr>
        <p:spPr>
          <a:xfrm>
            <a:off x="10149840" y="6008914"/>
            <a:ext cx="184731" cy="369332"/>
          </a:xfrm>
          <a:prstGeom prst="rect">
            <a:avLst/>
          </a:prstGeom>
          <a:noFill/>
        </p:spPr>
        <p:txBody>
          <a:bodyPr wrap="none" rtlCol="0">
            <a:spAutoFit/>
          </a:bodyPr>
          <a:lstStyle/>
          <a:p>
            <a:endParaRPr lang="en-US" dirty="0"/>
          </a:p>
        </p:txBody>
      </p:sp>
      <p:sp>
        <p:nvSpPr>
          <p:cNvPr id="42" name="Rectangle 41">
            <a:extLst>
              <a:ext uri="{FF2B5EF4-FFF2-40B4-BE49-F238E27FC236}">
                <a16:creationId xmlns:a16="http://schemas.microsoft.com/office/drawing/2014/main" id="{FE3C60F9-7F6F-5046-955E-E343B28D1DDE}"/>
              </a:ext>
            </a:extLst>
          </p:cNvPr>
          <p:cNvSpPr/>
          <p:nvPr/>
        </p:nvSpPr>
        <p:spPr>
          <a:xfrm>
            <a:off x="10039412" y="5740477"/>
            <a:ext cx="966162" cy="385899"/>
          </a:xfrm>
          <a:prstGeom prst="rect">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106E350E-1A2E-5543-86C9-F9B367BD7972}"/>
              </a:ext>
            </a:extLst>
          </p:cNvPr>
          <p:cNvSpPr txBox="1"/>
          <p:nvPr/>
        </p:nvSpPr>
        <p:spPr>
          <a:xfrm>
            <a:off x="10039412" y="5793854"/>
            <a:ext cx="966162" cy="307777"/>
          </a:xfrm>
          <a:prstGeom prst="rect">
            <a:avLst/>
          </a:prstGeom>
          <a:noFill/>
        </p:spPr>
        <p:txBody>
          <a:bodyPr wrap="none" rtlCol="0">
            <a:spAutoFit/>
          </a:bodyPr>
          <a:lstStyle/>
          <a:p>
            <a:r>
              <a:rPr lang="en-US" sz="1400" b="1" dirty="0">
                <a:solidFill>
                  <a:schemeClr val="bg1"/>
                </a:solidFill>
              </a:rPr>
              <a:t>Spark Task</a:t>
            </a:r>
          </a:p>
        </p:txBody>
      </p:sp>
      <p:cxnSp>
        <p:nvCxnSpPr>
          <p:cNvPr id="13" name="Straight Connector 12">
            <a:extLst>
              <a:ext uri="{FF2B5EF4-FFF2-40B4-BE49-F238E27FC236}">
                <a16:creationId xmlns:a16="http://schemas.microsoft.com/office/drawing/2014/main" id="{7699B08D-7C5B-674A-BE66-47C5813160E8}"/>
              </a:ext>
            </a:extLst>
          </p:cNvPr>
          <p:cNvCxnSpPr/>
          <p:nvPr/>
        </p:nvCxnSpPr>
        <p:spPr>
          <a:xfrm>
            <a:off x="9758570" y="3984939"/>
            <a:ext cx="0" cy="2007426"/>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0D3E8916-86F8-C64F-B9F1-39D0AF904577}"/>
              </a:ext>
            </a:extLst>
          </p:cNvPr>
          <p:cNvCxnSpPr>
            <a:cxnSpLocks/>
          </p:cNvCxnSpPr>
          <p:nvPr/>
        </p:nvCxnSpPr>
        <p:spPr>
          <a:xfrm flipV="1">
            <a:off x="9755745" y="5971062"/>
            <a:ext cx="283001" cy="40"/>
          </a:xfrm>
          <a:prstGeom prst="straightConnector1">
            <a:avLst/>
          </a:prstGeom>
          <a:ln w="34925">
            <a:tailEnd type="triangle"/>
          </a:ln>
        </p:spPr>
        <p:style>
          <a:lnRef idx="3">
            <a:schemeClr val="dk1"/>
          </a:lnRef>
          <a:fillRef idx="0">
            <a:schemeClr val="dk1"/>
          </a:fillRef>
          <a:effectRef idx="2">
            <a:schemeClr val="dk1"/>
          </a:effectRef>
          <a:fontRef idx="minor">
            <a:schemeClr val="tx1"/>
          </a:fontRef>
        </p:style>
      </p:cxnSp>
      <p:cxnSp>
        <p:nvCxnSpPr>
          <p:cNvPr id="52" name="Straight Arrow Connector 51">
            <a:extLst>
              <a:ext uri="{FF2B5EF4-FFF2-40B4-BE49-F238E27FC236}">
                <a16:creationId xmlns:a16="http://schemas.microsoft.com/office/drawing/2014/main" id="{3856DDE8-F370-344E-8EF1-76C29FA21D8F}"/>
              </a:ext>
            </a:extLst>
          </p:cNvPr>
          <p:cNvCxnSpPr>
            <a:cxnSpLocks/>
          </p:cNvCxnSpPr>
          <p:nvPr/>
        </p:nvCxnSpPr>
        <p:spPr>
          <a:xfrm flipV="1">
            <a:off x="9749729" y="4626913"/>
            <a:ext cx="283001" cy="40"/>
          </a:xfrm>
          <a:prstGeom prst="straightConnector1">
            <a:avLst/>
          </a:prstGeom>
          <a:ln w="34925">
            <a:tailEnd type="triangle"/>
          </a:ln>
        </p:spPr>
        <p:style>
          <a:lnRef idx="3">
            <a:schemeClr val="dk1"/>
          </a:lnRef>
          <a:fillRef idx="0">
            <a:schemeClr val="dk1"/>
          </a:fillRef>
          <a:effectRef idx="2">
            <a:schemeClr val="dk1"/>
          </a:effectRef>
          <a:fontRef idx="minor">
            <a:schemeClr val="tx1"/>
          </a:fontRef>
        </p:style>
      </p:cxnSp>
      <p:cxnSp>
        <p:nvCxnSpPr>
          <p:cNvPr id="54" name="Straight Arrow Connector 53">
            <a:extLst>
              <a:ext uri="{FF2B5EF4-FFF2-40B4-BE49-F238E27FC236}">
                <a16:creationId xmlns:a16="http://schemas.microsoft.com/office/drawing/2014/main" id="{E8B610C6-2201-5B46-A5E5-02C56B5331AA}"/>
              </a:ext>
            </a:extLst>
          </p:cNvPr>
          <p:cNvCxnSpPr>
            <a:cxnSpLocks/>
          </p:cNvCxnSpPr>
          <p:nvPr/>
        </p:nvCxnSpPr>
        <p:spPr>
          <a:xfrm flipV="1">
            <a:off x="9749729" y="5234395"/>
            <a:ext cx="283001" cy="40"/>
          </a:xfrm>
          <a:prstGeom prst="straightConnector1">
            <a:avLst/>
          </a:prstGeom>
          <a:ln w="34925">
            <a:tailEnd type="triangle"/>
          </a:ln>
        </p:spPr>
        <p:style>
          <a:lnRef idx="3">
            <a:schemeClr val="dk1"/>
          </a:lnRef>
          <a:fillRef idx="0">
            <a:schemeClr val="dk1"/>
          </a:fillRef>
          <a:effectRef idx="2">
            <a:schemeClr val="dk1"/>
          </a:effectRef>
          <a:fontRef idx="minor">
            <a:schemeClr val="tx1"/>
          </a:fontRef>
        </p:style>
      </p:cxnSp>
      <p:cxnSp>
        <p:nvCxnSpPr>
          <p:cNvPr id="55" name="Straight Arrow Connector 54">
            <a:extLst>
              <a:ext uri="{FF2B5EF4-FFF2-40B4-BE49-F238E27FC236}">
                <a16:creationId xmlns:a16="http://schemas.microsoft.com/office/drawing/2014/main" id="{459B9AF6-1AEF-1746-A5E4-104BD8DA4A16}"/>
              </a:ext>
            </a:extLst>
          </p:cNvPr>
          <p:cNvCxnSpPr>
            <a:cxnSpLocks/>
          </p:cNvCxnSpPr>
          <p:nvPr/>
        </p:nvCxnSpPr>
        <p:spPr>
          <a:xfrm flipV="1">
            <a:off x="5952484" y="5147766"/>
            <a:ext cx="283001" cy="40"/>
          </a:xfrm>
          <a:prstGeom prst="straightConnector1">
            <a:avLst/>
          </a:prstGeom>
          <a:ln w="34925">
            <a:tailEnd type="triangle"/>
          </a:ln>
        </p:spPr>
        <p:style>
          <a:lnRef idx="3">
            <a:schemeClr val="dk1"/>
          </a:lnRef>
          <a:fillRef idx="0">
            <a:schemeClr val="dk1"/>
          </a:fillRef>
          <a:effectRef idx="2">
            <a:schemeClr val="dk1"/>
          </a:effectRef>
          <a:fontRef idx="minor">
            <a:schemeClr val="tx1"/>
          </a:fontRef>
        </p:style>
      </p:cxnSp>
      <p:cxnSp>
        <p:nvCxnSpPr>
          <p:cNvPr id="18" name="Straight Connector 17">
            <a:extLst>
              <a:ext uri="{FF2B5EF4-FFF2-40B4-BE49-F238E27FC236}">
                <a16:creationId xmlns:a16="http://schemas.microsoft.com/office/drawing/2014/main" id="{EF93FD2E-6977-D34C-ADA1-75721FB1D12C}"/>
              </a:ext>
            </a:extLst>
          </p:cNvPr>
          <p:cNvCxnSpPr/>
          <p:nvPr/>
        </p:nvCxnSpPr>
        <p:spPr>
          <a:xfrm>
            <a:off x="9499358" y="5076909"/>
            <a:ext cx="259212" cy="0"/>
          </a:xfrm>
          <a:prstGeom prst="line">
            <a:avLst/>
          </a:prstGeom>
          <a:ln w="34925"/>
        </p:spPr>
        <p:style>
          <a:lnRef idx="1">
            <a:schemeClr val="dk1"/>
          </a:lnRef>
          <a:fillRef idx="0">
            <a:schemeClr val="dk1"/>
          </a:fillRef>
          <a:effectRef idx="0">
            <a:schemeClr val="dk1"/>
          </a:effectRef>
          <a:fontRef idx="minor">
            <a:schemeClr val="tx1"/>
          </a:fontRef>
        </p:style>
      </p:cxnSp>
      <p:pic>
        <p:nvPicPr>
          <p:cNvPr id="50" name="Picture 49">
            <a:extLst>
              <a:ext uri="{FF2B5EF4-FFF2-40B4-BE49-F238E27FC236}">
                <a16:creationId xmlns:a16="http://schemas.microsoft.com/office/drawing/2014/main" id="{8C8944BB-1870-C540-872D-EA46CBA07C40}"/>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2369481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UI</a:t>
            </a:r>
          </a:p>
        </p:txBody>
      </p:sp>
      <p:sp>
        <p:nvSpPr>
          <p:cNvPr id="3" name="Content Placeholder 2"/>
          <p:cNvSpPr>
            <a:spLocks noGrp="1"/>
          </p:cNvSpPr>
          <p:nvPr>
            <p:ph idx="1"/>
          </p:nvPr>
        </p:nvSpPr>
        <p:spPr>
          <a:xfrm>
            <a:off x="609600" y="2249424"/>
            <a:ext cx="10972800" cy="4325112"/>
          </a:xfrm>
        </p:spPr>
        <p:txBody>
          <a:bodyPr/>
          <a:lstStyle/>
          <a:p>
            <a:pPr marL="109728" indent="0">
              <a:buNone/>
            </a:pPr>
            <a:r>
              <a:rPr lang="en-US" dirty="0"/>
              <a:t>Spark provides a graphical user interface to monitor and debug Spark Applications. The driver launches web UI on </a:t>
            </a:r>
            <a:r>
              <a:rPr lang="en-US" dirty="0">
                <a:hlinkClick r:id="rId2"/>
              </a:rPr>
              <a:t>localhost</a:t>
            </a:r>
            <a:r>
              <a:rPr lang="en-US" dirty="0"/>
              <a:t> at default port 4040 in web browser. Spark UI provides various details such as:</a:t>
            </a:r>
          </a:p>
          <a:p>
            <a:r>
              <a:rPr lang="en-US" dirty="0"/>
              <a:t>Environment Information</a:t>
            </a:r>
          </a:p>
          <a:p>
            <a:r>
              <a:rPr lang="en-US" dirty="0"/>
              <a:t>List of scheduler stages and tasks</a:t>
            </a:r>
          </a:p>
          <a:p>
            <a:r>
              <a:rPr lang="en-US" dirty="0"/>
              <a:t>Summary of RDD and memory usage</a:t>
            </a:r>
          </a:p>
          <a:p>
            <a:r>
              <a:rPr lang="en-US" dirty="0"/>
              <a:t>Running Executors</a:t>
            </a:r>
          </a:p>
          <a:p>
            <a:r>
              <a:rPr lang="en-US" dirty="0"/>
              <a:t>Spark SQL Queries</a:t>
            </a:r>
          </a:p>
          <a:p>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34</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8689882B-7918-9E41-B773-12E88DE0D641}"/>
              </a:ext>
            </a:extLst>
          </p:cNvPr>
          <p:cNvPicPr>
            <a:picLocks noChangeAspect="1"/>
          </p:cNvPicPr>
          <p:nvPr/>
        </p:nvPicPr>
        <p:blipFill>
          <a:blip r:embed="rId3"/>
          <a:stretch>
            <a:fillRect/>
          </a:stretch>
        </p:blipFill>
        <p:spPr>
          <a:xfrm>
            <a:off x="61186" y="6099013"/>
            <a:ext cx="952500" cy="635000"/>
          </a:xfrm>
          <a:prstGeom prst="rect">
            <a:avLst/>
          </a:prstGeom>
        </p:spPr>
      </p:pic>
    </p:spTree>
    <p:extLst>
      <p:ext uri="{BB962C8B-B14F-4D97-AF65-F5344CB8AC3E}">
        <p14:creationId xmlns:p14="http://schemas.microsoft.com/office/powerpoint/2010/main" val="1813453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UI</a:t>
            </a:r>
          </a:p>
        </p:txBody>
      </p:sp>
      <p:sp>
        <p:nvSpPr>
          <p:cNvPr id="3" name="Content Placeholder 2"/>
          <p:cNvSpPr>
            <a:spLocks noGrp="1"/>
          </p:cNvSpPr>
          <p:nvPr>
            <p:ph idx="1"/>
          </p:nvPr>
        </p:nvSpPr>
        <p:spPr>
          <a:xfrm>
            <a:off x="6858000" y="2249424"/>
            <a:ext cx="4724400" cy="4325112"/>
          </a:xfrm>
        </p:spPr>
        <p:txBody>
          <a:bodyPr/>
          <a:lstStyle/>
          <a:p>
            <a:pPr marL="109728" indent="0">
              <a:buNone/>
            </a:pPr>
            <a:r>
              <a:rPr lang="en-US" dirty="0"/>
              <a:t>Click </a:t>
            </a:r>
            <a:r>
              <a:rPr lang="en-US" dirty="0">
                <a:hlinkClick r:id="rId2"/>
              </a:rPr>
              <a:t>http://localhost:4040/ </a:t>
            </a:r>
            <a:r>
              <a:rPr lang="en-US" dirty="0"/>
              <a:t>in your browser to view Spark UI.</a:t>
            </a:r>
          </a:p>
          <a:p>
            <a:pPr marL="109728" indent="0">
              <a:buNone/>
            </a:pPr>
            <a:endParaRPr lang="en-US" dirty="0"/>
          </a:p>
          <a:p>
            <a:pPr marL="109728" indent="0">
              <a:buNone/>
            </a:pPr>
            <a:r>
              <a:rPr lang="en-US" dirty="0"/>
              <a:t>Try Spark on Databricks. </a:t>
            </a:r>
            <a:r>
              <a:rPr lang="en-US" dirty="0">
                <a:hlinkClick r:id="rId3"/>
              </a:rPr>
              <a:t>https://</a:t>
            </a:r>
            <a:r>
              <a:rPr lang="en-US" dirty="0" err="1">
                <a:hlinkClick r:id="rId3"/>
              </a:rPr>
              <a:t>databricks.com</a:t>
            </a:r>
            <a:r>
              <a:rPr lang="en-US" dirty="0">
                <a:hlinkClick r:id="rId3"/>
              </a:rPr>
              <a:t>/try-</a:t>
            </a:r>
            <a:r>
              <a:rPr lang="en-US" dirty="0" err="1">
                <a:hlinkClick r:id="rId3"/>
              </a:rPr>
              <a:t>databricks</a:t>
            </a:r>
            <a:endParaRPr lang="en-US" dirty="0"/>
          </a:p>
        </p:txBody>
      </p:sp>
      <p:sp>
        <p:nvSpPr>
          <p:cNvPr id="5" name="Slide Number Placeholder 4"/>
          <p:cNvSpPr>
            <a:spLocks noGrp="1"/>
          </p:cNvSpPr>
          <p:nvPr>
            <p:ph type="sldNum" sz="quarter" idx="12"/>
          </p:nvPr>
        </p:nvSpPr>
        <p:spPr/>
        <p:txBody>
          <a:bodyPr/>
          <a:lstStyle/>
          <a:p>
            <a:fld id="{401CF334-2D5C-4859-84A6-CA7E6E43FAEB}" type="slidenum">
              <a:rPr lang="en-US" smtClean="0"/>
              <a:t>35</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pic>
        <p:nvPicPr>
          <p:cNvPr id="7" name="Picture 6">
            <a:extLst>
              <a:ext uri="{FF2B5EF4-FFF2-40B4-BE49-F238E27FC236}">
                <a16:creationId xmlns:a16="http://schemas.microsoft.com/office/drawing/2014/main" id="{8745D155-B614-434B-A545-5CA807605999}"/>
              </a:ext>
            </a:extLst>
          </p:cNvPr>
          <p:cNvPicPr>
            <a:picLocks noChangeAspect="1"/>
          </p:cNvPicPr>
          <p:nvPr/>
        </p:nvPicPr>
        <p:blipFill>
          <a:blip r:embed="rId4"/>
          <a:stretch>
            <a:fillRect/>
          </a:stretch>
        </p:blipFill>
        <p:spPr>
          <a:xfrm>
            <a:off x="609600" y="2342824"/>
            <a:ext cx="6112329" cy="3820206"/>
          </a:xfrm>
          <a:prstGeom prst="rect">
            <a:avLst/>
          </a:prstGeom>
        </p:spPr>
      </p:pic>
      <p:pic>
        <p:nvPicPr>
          <p:cNvPr id="8" name="Picture 7">
            <a:extLst>
              <a:ext uri="{FF2B5EF4-FFF2-40B4-BE49-F238E27FC236}">
                <a16:creationId xmlns:a16="http://schemas.microsoft.com/office/drawing/2014/main" id="{964657AE-519A-7841-8488-F6416FD67E9A}"/>
              </a:ext>
            </a:extLst>
          </p:cNvPr>
          <p:cNvPicPr>
            <a:picLocks noChangeAspect="1"/>
          </p:cNvPicPr>
          <p:nvPr/>
        </p:nvPicPr>
        <p:blipFill>
          <a:blip r:embed="rId5"/>
          <a:stretch>
            <a:fillRect/>
          </a:stretch>
        </p:blipFill>
        <p:spPr>
          <a:xfrm>
            <a:off x="61186" y="6099013"/>
            <a:ext cx="952500" cy="635000"/>
          </a:xfrm>
          <a:prstGeom prst="rect">
            <a:avLst/>
          </a:prstGeom>
        </p:spPr>
      </p:pic>
    </p:spTree>
    <p:extLst>
      <p:ext uri="{BB962C8B-B14F-4D97-AF65-F5344CB8AC3E}">
        <p14:creationId xmlns:p14="http://schemas.microsoft.com/office/powerpoint/2010/main" val="2869634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Wrap-up</a:t>
            </a:r>
          </a:p>
        </p:txBody>
      </p:sp>
      <p:sp>
        <p:nvSpPr>
          <p:cNvPr id="3" name="Content Placeholder 2"/>
          <p:cNvSpPr>
            <a:spLocks noGrp="1"/>
          </p:cNvSpPr>
          <p:nvPr>
            <p:ph idx="1"/>
          </p:nvPr>
        </p:nvSpPr>
        <p:spPr/>
        <p:txBody>
          <a:bodyPr/>
          <a:lstStyle/>
          <a:p>
            <a:r>
              <a:rPr lang="en-US" dirty="0"/>
              <a:t>Important points.</a:t>
            </a:r>
          </a:p>
          <a:p>
            <a:r>
              <a:rPr lang="en-US" dirty="0"/>
              <a:t>Q &amp; A.</a:t>
            </a:r>
          </a:p>
        </p:txBody>
      </p:sp>
      <p:sp>
        <p:nvSpPr>
          <p:cNvPr id="5" name="Slide Number Placeholder 4"/>
          <p:cNvSpPr>
            <a:spLocks noGrp="1"/>
          </p:cNvSpPr>
          <p:nvPr>
            <p:ph type="sldNum" sz="quarter" idx="12"/>
          </p:nvPr>
        </p:nvSpPr>
        <p:spPr/>
        <p:txBody>
          <a:bodyPr/>
          <a:lstStyle/>
          <a:p>
            <a:fld id="{401CF334-2D5C-4859-84A6-CA7E6E43FAEB}" type="slidenum">
              <a:rPr lang="en-US" smtClean="0"/>
              <a:t>36</a:t>
            </a:fld>
            <a:endParaRPr lang="en-US" dirty="0"/>
          </a:p>
        </p:txBody>
      </p:sp>
      <p:sp>
        <p:nvSpPr>
          <p:cNvPr id="4" name="Footer Placeholder 3">
            <a:extLst>
              <a:ext uri="{FF2B5EF4-FFF2-40B4-BE49-F238E27FC236}">
                <a16:creationId xmlns:a16="http://schemas.microsoft.com/office/drawing/2014/main" id="{11B8E05B-9833-A542-A334-660C9E218253}"/>
              </a:ext>
            </a:extLst>
          </p:cNvPr>
          <p:cNvSpPr>
            <a:spLocks noGrp="1"/>
          </p:cNvSpPr>
          <p:nvPr>
            <p:ph type="ftr" sz="quarter" idx="11"/>
          </p:nvPr>
        </p:nvSpPr>
        <p:spPr/>
        <p:txBody>
          <a:bodyPr/>
          <a:lstStyle/>
          <a:p>
            <a:r>
              <a:rPr lang="en-US"/>
              <a:t>© analyticstensor.com</a:t>
            </a:r>
            <a:endParaRPr lang="en-US" dirty="0"/>
          </a:p>
        </p:txBody>
      </p:sp>
      <p:pic>
        <p:nvPicPr>
          <p:cNvPr id="6" name="Picture 5">
            <a:extLst>
              <a:ext uri="{FF2B5EF4-FFF2-40B4-BE49-F238E27FC236}">
                <a16:creationId xmlns:a16="http://schemas.microsoft.com/office/drawing/2014/main" id="{B73A13E2-75F7-754E-9920-4DEA695926CA}"/>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1582454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Big Data and Distributed Computing (cont.)</a:t>
            </a:r>
          </a:p>
        </p:txBody>
      </p:sp>
      <p:sp>
        <p:nvSpPr>
          <p:cNvPr id="6" name="Text Placeholder 5"/>
          <p:cNvSpPr>
            <a:spLocks noGrp="1"/>
          </p:cNvSpPr>
          <p:nvPr>
            <p:ph sz="half" idx="1"/>
          </p:nvPr>
        </p:nvSpPr>
        <p:spPr>
          <a:xfrm>
            <a:off x="609599" y="2249426"/>
            <a:ext cx="11258939" cy="2116098"/>
          </a:xfrm>
        </p:spPr>
        <p:txBody>
          <a:bodyPr>
            <a:normAutofit fontScale="92500" lnSpcReduction="10000"/>
          </a:bodyPr>
          <a:lstStyle/>
          <a:p>
            <a:pPr marL="109728" indent="0">
              <a:buNone/>
            </a:pPr>
            <a:r>
              <a:rPr lang="en-US" dirty="0"/>
              <a:t>Problem:</a:t>
            </a:r>
          </a:p>
          <a:p>
            <a:r>
              <a:rPr lang="en-US" dirty="0"/>
              <a:t>Manage and Administer: It was hard to manage and monitor the cluster.</a:t>
            </a:r>
          </a:p>
          <a:p>
            <a:r>
              <a:rPr lang="en-US" dirty="0"/>
              <a:t>MapReduce API: Lot of Java code has to be written for performing simple task.</a:t>
            </a:r>
          </a:p>
          <a:p>
            <a:r>
              <a:rPr lang="en-US" dirty="0"/>
              <a:t>Disk I/O: MapReduce heavily uses disk to store intermediate data during mapper and reducer process. The MR job might take from hours to days.</a:t>
            </a:r>
          </a:p>
          <a:p>
            <a:r>
              <a:rPr lang="en-US" dirty="0"/>
              <a:t>Only Batch Processing: It only support batch processing. It doesn’t have streaming and interactive functionality to support real-time analytics.</a:t>
            </a:r>
          </a:p>
        </p:txBody>
      </p:sp>
      <p:sp>
        <p:nvSpPr>
          <p:cNvPr id="3" name="Slide Number Placeholder 2"/>
          <p:cNvSpPr>
            <a:spLocks noGrp="1"/>
          </p:cNvSpPr>
          <p:nvPr>
            <p:ph type="sldNum" sz="quarter" idx="12"/>
          </p:nvPr>
        </p:nvSpPr>
        <p:spPr/>
        <p:txBody>
          <a:bodyPr/>
          <a:lstStyle/>
          <a:p>
            <a:fld id="{401CF334-2D5C-4859-84A6-CA7E6E43FAEB}" type="slidenum">
              <a:rPr lang="en-US" smtClean="0"/>
              <a:t>4</a:t>
            </a:fld>
            <a:endParaRPr lang="en-US" dirty="0"/>
          </a:p>
        </p:txBody>
      </p:sp>
      <p:sp>
        <p:nvSpPr>
          <p:cNvPr id="2" name="Rectangle 1">
            <a:extLst>
              <a:ext uri="{FF2B5EF4-FFF2-40B4-BE49-F238E27FC236}">
                <a16:creationId xmlns:a16="http://schemas.microsoft.com/office/drawing/2014/main" id="{74F6040D-4412-8A4D-AD36-F4AB19F2744D}"/>
              </a:ext>
            </a:extLst>
          </p:cNvPr>
          <p:cNvSpPr/>
          <p:nvPr/>
        </p:nvSpPr>
        <p:spPr>
          <a:xfrm>
            <a:off x="806245" y="4365524"/>
            <a:ext cx="10579510" cy="2123766"/>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a:extLst>
              <a:ext uri="{FF2B5EF4-FFF2-40B4-BE49-F238E27FC236}">
                <a16:creationId xmlns:a16="http://schemas.microsoft.com/office/drawing/2014/main" id="{1A6F823C-1D97-1B46-8DB1-E3702DA926BB}"/>
              </a:ext>
            </a:extLst>
          </p:cNvPr>
          <p:cNvSpPr/>
          <p:nvPr/>
        </p:nvSpPr>
        <p:spPr>
          <a:xfrm>
            <a:off x="1061885" y="4763729"/>
            <a:ext cx="3067664" cy="1327355"/>
          </a:xfrm>
          <a:prstGeom prst="round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nip and Round Single Corner Rectangle 6">
            <a:extLst>
              <a:ext uri="{FF2B5EF4-FFF2-40B4-BE49-F238E27FC236}">
                <a16:creationId xmlns:a16="http://schemas.microsoft.com/office/drawing/2014/main" id="{12775A27-4E5D-9A4F-90B8-C19AA1BD582D}"/>
              </a:ext>
            </a:extLst>
          </p:cNvPr>
          <p:cNvSpPr/>
          <p:nvPr/>
        </p:nvSpPr>
        <p:spPr>
          <a:xfrm>
            <a:off x="1474839" y="5161935"/>
            <a:ext cx="589935" cy="553065"/>
          </a:xfrm>
          <a:prstGeom prst="snip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nip and Round Single Corner Rectangle 9">
            <a:extLst>
              <a:ext uri="{FF2B5EF4-FFF2-40B4-BE49-F238E27FC236}">
                <a16:creationId xmlns:a16="http://schemas.microsoft.com/office/drawing/2014/main" id="{1563E98C-8DD7-1A48-AEAB-9FDBF692533D}"/>
              </a:ext>
            </a:extLst>
          </p:cNvPr>
          <p:cNvSpPr/>
          <p:nvPr/>
        </p:nvSpPr>
        <p:spPr>
          <a:xfrm>
            <a:off x="2394154" y="5150873"/>
            <a:ext cx="589935" cy="553065"/>
          </a:xfrm>
          <a:prstGeom prst="snip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nip and Round Single Corner Rectangle 10">
            <a:extLst>
              <a:ext uri="{FF2B5EF4-FFF2-40B4-BE49-F238E27FC236}">
                <a16:creationId xmlns:a16="http://schemas.microsoft.com/office/drawing/2014/main" id="{DB749023-9686-0C42-A9A4-9ABA7476079F}"/>
              </a:ext>
            </a:extLst>
          </p:cNvPr>
          <p:cNvSpPr/>
          <p:nvPr/>
        </p:nvSpPr>
        <p:spPr>
          <a:xfrm>
            <a:off x="3313469" y="5150872"/>
            <a:ext cx="589935" cy="553065"/>
          </a:xfrm>
          <a:prstGeom prst="snip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29DAD54F-94A6-7E4B-9328-57C66F93B24D}"/>
              </a:ext>
            </a:extLst>
          </p:cNvPr>
          <p:cNvSpPr/>
          <p:nvPr/>
        </p:nvSpPr>
        <p:spPr>
          <a:xfrm>
            <a:off x="6076333" y="4763729"/>
            <a:ext cx="3067664" cy="1327355"/>
          </a:xfrm>
          <a:prstGeom prst="roundRect">
            <a:avLst/>
          </a:prstGeom>
          <a:solidFill>
            <a:schemeClr val="bg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nip and Round Single Corner Rectangle 12">
            <a:extLst>
              <a:ext uri="{FF2B5EF4-FFF2-40B4-BE49-F238E27FC236}">
                <a16:creationId xmlns:a16="http://schemas.microsoft.com/office/drawing/2014/main" id="{49D806A9-CC40-DE4D-86F9-CB7E171F936E}"/>
              </a:ext>
            </a:extLst>
          </p:cNvPr>
          <p:cNvSpPr/>
          <p:nvPr/>
        </p:nvSpPr>
        <p:spPr>
          <a:xfrm>
            <a:off x="6489287" y="5161935"/>
            <a:ext cx="589935" cy="553065"/>
          </a:xfrm>
          <a:prstGeom prst="snip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nip and Round Single Corner Rectangle 13">
            <a:extLst>
              <a:ext uri="{FF2B5EF4-FFF2-40B4-BE49-F238E27FC236}">
                <a16:creationId xmlns:a16="http://schemas.microsoft.com/office/drawing/2014/main" id="{1DDEC927-C296-EE4F-B38B-55A0A47126B4}"/>
              </a:ext>
            </a:extLst>
          </p:cNvPr>
          <p:cNvSpPr/>
          <p:nvPr/>
        </p:nvSpPr>
        <p:spPr>
          <a:xfrm>
            <a:off x="7408602" y="5150873"/>
            <a:ext cx="589935" cy="553065"/>
          </a:xfrm>
          <a:prstGeom prst="snip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nip and Round Single Corner Rectangle 14">
            <a:extLst>
              <a:ext uri="{FF2B5EF4-FFF2-40B4-BE49-F238E27FC236}">
                <a16:creationId xmlns:a16="http://schemas.microsoft.com/office/drawing/2014/main" id="{1C1CE6E7-01C6-3945-9F45-A065A22263E5}"/>
              </a:ext>
            </a:extLst>
          </p:cNvPr>
          <p:cNvSpPr/>
          <p:nvPr/>
        </p:nvSpPr>
        <p:spPr>
          <a:xfrm>
            <a:off x="8327917" y="5150872"/>
            <a:ext cx="589935" cy="553065"/>
          </a:xfrm>
          <a:prstGeom prst="snip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2B0E85A-B866-3145-A029-5A8605DA824E}"/>
              </a:ext>
            </a:extLst>
          </p:cNvPr>
          <p:cNvSpPr/>
          <p:nvPr/>
        </p:nvSpPr>
        <p:spPr>
          <a:xfrm>
            <a:off x="4554930" y="5283606"/>
            <a:ext cx="1032387" cy="5641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MR</a:t>
            </a:r>
          </a:p>
        </p:txBody>
      </p:sp>
      <p:sp>
        <p:nvSpPr>
          <p:cNvPr id="20" name="Rectangle 19">
            <a:extLst>
              <a:ext uri="{FF2B5EF4-FFF2-40B4-BE49-F238E27FC236}">
                <a16:creationId xmlns:a16="http://schemas.microsoft.com/office/drawing/2014/main" id="{7F53608E-47C9-714D-9EF4-CD7052C26109}"/>
              </a:ext>
            </a:extLst>
          </p:cNvPr>
          <p:cNvSpPr/>
          <p:nvPr/>
        </p:nvSpPr>
        <p:spPr>
          <a:xfrm>
            <a:off x="9641786" y="5283606"/>
            <a:ext cx="1032387" cy="5641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MR</a:t>
            </a:r>
          </a:p>
        </p:txBody>
      </p:sp>
      <p:sp>
        <p:nvSpPr>
          <p:cNvPr id="21" name="Right Arrow 20">
            <a:extLst>
              <a:ext uri="{FF2B5EF4-FFF2-40B4-BE49-F238E27FC236}">
                <a16:creationId xmlns:a16="http://schemas.microsoft.com/office/drawing/2014/main" id="{A2FAE41A-C02F-D347-AD6C-49F55BB03675}"/>
              </a:ext>
            </a:extLst>
          </p:cNvPr>
          <p:cNvSpPr/>
          <p:nvPr/>
        </p:nvSpPr>
        <p:spPr>
          <a:xfrm>
            <a:off x="4178772" y="5427404"/>
            <a:ext cx="309719" cy="27653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2" name="Right Arrow 21">
            <a:extLst>
              <a:ext uri="{FF2B5EF4-FFF2-40B4-BE49-F238E27FC236}">
                <a16:creationId xmlns:a16="http://schemas.microsoft.com/office/drawing/2014/main" id="{E3314100-10A9-A642-A463-36A55659F855}"/>
              </a:ext>
            </a:extLst>
          </p:cNvPr>
          <p:cNvSpPr/>
          <p:nvPr/>
        </p:nvSpPr>
        <p:spPr>
          <a:xfrm>
            <a:off x="5665900" y="5427403"/>
            <a:ext cx="309719" cy="27653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3" name="Right Arrow 22">
            <a:extLst>
              <a:ext uri="{FF2B5EF4-FFF2-40B4-BE49-F238E27FC236}">
                <a16:creationId xmlns:a16="http://schemas.microsoft.com/office/drawing/2014/main" id="{E9E7AAEC-8B60-C345-93F2-83D5E91EEEF7}"/>
              </a:ext>
            </a:extLst>
          </p:cNvPr>
          <p:cNvSpPr/>
          <p:nvPr/>
        </p:nvSpPr>
        <p:spPr>
          <a:xfrm>
            <a:off x="9266898" y="5427402"/>
            <a:ext cx="309719" cy="27653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4" name="Right Arrow 23">
            <a:extLst>
              <a:ext uri="{FF2B5EF4-FFF2-40B4-BE49-F238E27FC236}">
                <a16:creationId xmlns:a16="http://schemas.microsoft.com/office/drawing/2014/main" id="{E09ECC59-9B28-E943-B716-3A1FB04D4841}"/>
              </a:ext>
            </a:extLst>
          </p:cNvPr>
          <p:cNvSpPr/>
          <p:nvPr/>
        </p:nvSpPr>
        <p:spPr>
          <a:xfrm>
            <a:off x="10922468" y="5427401"/>
            <a:ext cx="309719" cy="27653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ysClr val="windowText" lastClr="000000"/>
              </a:solidFill>
            </a:endParaRPr>
          </a:p>
        </p:txBody>
      </p:sp>
      <p:sp>
        <p:nvSpPr>
          <p:cNvPr id="25" name="TextBox 24">
            <a:extLst>
              <a:ext uri="{FF2B5EF4-FFF2-40B4-BE49-F238E27FC236}">
                <a16:creationId xmlns:a16="http://schemas.microsoft.com/office/drawing/2014/main" id="{C1F3B1F8-C034-754F-91DA-88EFF6BC509B}"/>
              </a:ext>
            </a:extLst>
          </p:cNvPr>
          <p:cNvSpPr txBox="1"/>
          <p:nvPr/>
        </p:nvSpPr>
        <p:spPr>
          <a:xfrm>
            <a:off x="3954092" y="4444861"/>
            <a:ext cx="1201676" cy="369332"/>
          </a:xfrm>
          <a:prstGeom prst="rect">
            <a:avLst/>
          </a:prstGeom>
          <a:noFill/>
        </p:spPr>
        <p:txBody>
          <a:bodyPr wrap="none" rtlCol="0">
            <a:spAutoFit/>
          </a:bodyPr>
          <a:lstStyle/>
          <a:p>
            <a:r>
              <a:rPr lang="en-US" dirty="0"/>
              <a:t>HDFS Read</a:t>
            </a:r>
          </a:p>
        </p:txBody>
      </p:sp>
      <p:sp>
        <p:nvSpPr>
          <p:cNvPr id="26" name="TextBox 25">
            <a:extLst>
              <a:ext uri="{FF2B5EF4-FFF2-40B4-BE49-F238E27FC236}">
                <a16:creationId xmlns:a16="http://schemas.microsoft.com/office/drawing/2014/main" id="{84EE8985-72A8-6B4F-B12D-E46D9C7FCC3E}"/>
              </a:ext>
            </a:extLst>
          </p:cNvPr>
          <p:cNvSpPr txBox="1"/>
          <p:nvPr/>
        </p:nvSpPr>
        <p:spPr>
          <a:xfrm>
            <a:off x="5668286" y="4444861"/>
            <a:ext cx="1254189" cy="369332"/>
          </a:xfrm>
          <a:prstGeom prst="rect">
            <a:avLst/>
          </a:prstGeom>
          <a:noFill/>
        </p:spPr>
        <p:txBody>
          <a:bodyPr wrap="none" rtlCol="0">
            <a:spAutoFit/>
          </a:bodyPr>
          <a:lstStyle/>
          <a:p>
            <a:r>
              <a:rPr lang="en-US" dirty="0"/>
              <a:t>HDFS Write</a:t>
            </a:r>
          </a:p>
        </p:txBody>
      </p:sp>
      <p:sp>
        <p:nvSpPr>
          <p:cNvPr id="27" name="TextBox 26">
            <a:extLst>
              <a:ext uri="{FF2B5EF4-FFF2-40B4-BE49-F238E27FC236}">
                <a16:creationId xmlns:a16="http://schemas.microsoft.com/office/drawing/2014/main" id="{027BF8E2-967E-D248-B134-1907705AEACF}"/>
              </a:ext>
            </a:extLst>
          </p:cNvPr>
          <p:cNvSpPr txBox="1"/>
          <p:nvPr/>
        </p:nvSpPr>
        <p:spPr>
          <a:xfrm>
            <a:off x="9131333" y="4434226"/>
            <a:ext cx="1201676" cy="369332"/>
          </a:xfrm>
          <a:prstGeom prst="rect">
            <a:avLst/>
          </a:prstGeom>
          <a:noFill/>
        </p:spPr>
        <p:txBody>
          <a:bodyPr wrap="none" rtlCol="0">
            <a:spAutoFit/>
          </a:bodyPr>
          <a:lstStyle/>
          <a:p>
            <a:r>
              <a:rPr lang="en-US" dirty="0"/>
              <a:t>HDFS Read</a:t>
            </a:r>
          </a:p>
        </p:txBody>
      </p:sp>
      <p:sp>
        <p:nvSpPr>
          <p:cNvPr id="28" name="TextBox 27">
            <a:extLst>
              <a:ext uri="{FF2B5EF4-FFF2-40B4-BE49-F238E27FC236}">
                <a16:creationId xmlns:a16="http://schemas.microsoft.com/office/drawing/2014/main" id="{2B622EC3-D2AC-5848-BF30-C75CF53FAA03}"/>
              </a:ext>
            </a:extLst>
          </p:cNvPr>
          <p:cNvSpPr txBox="1"/>
          <p:nvPr/>
        </p:nvSpPr>
        <p:spPr>
          <a:xfrm>
            <a:off x="3496538" y="6507101"/>
            <a:ext cx="5198924" cy="369332"/>
          </a:xfrm>
          <a:prstGeom prst="rect">
            <a:avLst/>
          </a:prstGeom>
          <a:noFill/>
        </p:spPr>
        <p:txBody>
          <a:bodyPr wrap="none" rtlCol="0">
            <a:spAutoFit/>
          </a:bodyPr>
          <a:lstStyle/>
          <a:p>
            <a:r>
              <a:rPr lang="en-US" dirty="0"/>
              <a:t>Figure: MapReduce interim state for processing data </a:t>
            </a:r>
          </a:p>
        </p:txBody>
      </p:sp>
      <p:sp>
        <p:nvSpPr>
          <p:cNvPr id="4" name="Footer Placeholder 3">
            <a:extLst>
              <a:ext uri="{FF2B5EF4-FFF2-40B4-BE49-F238E27FC236}">
                <a16:creationId xmlns:a16="http://schemas.microsoft.com/office/drawing/2014/main" id="{8550829B-F822-EB4B-BA42-2B9C90F377FA}"/>
              </a:ext>
            </a:extLst>
          </p:cNvPr>
          <p:cNvSpPr>
            <a:spLocks noGrp="1"/>
          </p:cNvSpPr>
          <p:nvPr>
            <p:ph type="ftr" sz="quarter" idx="11"/>
          </p:nvPr>
        </p:nvSpPr>
        <p:spPr/>
        <p:txBody>
          <a:bodyPr/>
          <a:lstStyle/>
          <a:p>
            <a:r>
              <a:rPr lang="en-US"/>
              <a:t>© analyticstensor.com</a:t>
            </a:r>
            <a:endParaRPr lang="en-US" dirty="0"/>
          </a:p>
        </p:txBody>
      </p:sp>
      <p:pic>
        <p:nvPicPr>
          <p:cNvPr id="29" name="Picture 28">
            <a:extLst>
              <a:ext uri="{FF2B5EF4-FFF2-40B4-BE49-F238E27FC236}">
                <a16:creationId xmlns:a16="http://schemas.microsoft.com/office/drawing/2014/main" id="{FACCC39D-5A08-2A46-9C6D-2591AB785F8B}"/>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4237039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Apache Spark</a:t>
            </a:r>
          </a:p>
        </p:txBody>
      </p:sp>
      <p:sp>
        <p:nvSpPr>
          <p:cNvPr id="6" name="Text Placeholder 5"/>
          <p:cNvSpPr>
            <a:spLocks noGrp="1"/>
          </p:cNvSpPr>
          <p:nvPr>
            <p:ph sz="half" idx="1"/>
          </p:nvPr>
        </p:nvSpPr>
        <p:spPr>
          <a:xfrm>
            <a:off x="609599" y="2249425"/>
            <a:ext cx="11171853" cy="4341875"/>
          </a:xfrm>
        </p:spPr>
        <p:txBody>
          <a:bodyPr>
            <a:normAutofit/>
          </a:bodyPr>
          <a:lstStyle/>
          <a:p>
            <a:pPr marL="109728" indent="0">
              <a:buNone/>
            </a:pPr>
            <a:r>
              <a:rPr lang="en-US" dirty="0"/>
              <a:t>Apache Spark is an unified computing engine that has rich set of libraries and APIs designed for large-scale distribute data processing in a cluster of machines. It supports various programming languages such as Python, Java, Scala and R.</a:t>
            </a:r>
          </a:p>
          <a:p>
            <a:pPr marL="109728" indent="0">
              <a:buNone/>
            </a:pPr>
            <a:endParaRPr lang="en-US" b="1" i="1" dirty="0"/>
          </a:p>
          <a:p>
            <a:pPr marL="109728" indent="0">
              <a:buNone/>
            </a:pPr>
            <a:r>
              <a:rPr lang="en-US" dirty="0"/>
              <a:t>Spark uses in-memory storage for intermediate computation which overcome Hadoop for fast processing. </a:t>
            </a:r>
          </a:p>
          <a:p>
            <a:pPr marL="109728" indent="0">
              <a:buNone/>
            </a:pPr>
            <a:r>
              <a:rPr lang="en-US" dirty="0"/>
              <a:t>It has variety of APIs such as:</a:t>
            </a:r>
          </a:p>
          <a:p>
            <a:r>
              <a:rPr lang="en-US" dirty="0"/>
              <a:t>Spark SQL: SQL for interactive queries</a:t>
            </a:r>
          </a:p>
          <a:p>
            <a:r>
              <a:rPr lang="en-US" dirty="0"/>
              <a:t>Structure Streaming: Stream Processing for real-time data</a:t>
            </a:r>
          </a:p>
          <a:p>
            <a:r>
              <a:rPr lang="en-US" dirty="0" err="1"/>
              <a:t>MLlib</a:t>
            </a:r>
            <a:r>
              <a:rPr lang="en-US" dirty="0"/>
              <a:t>: Machine Learning</a:t>
            </a:r>
          </a:p>
          <a:p>
            <a:r>
              <a:rPr lang="en-US" dirty="0" err="1"/>
              <a:t>GraphX</a:t>
            </a:r>
            <a:r>
              <a:rPr lang="en-US" dirty="0"/>
              <a:t>: Graph Processing</a:t>
            </a:r>
          </a:p>
          <a:p>
            <a:pPr marL="109728" indent="0">
              <a:buNone/>
            </a:pPr>
            <a:endParaRPr lang="en-US" dirty="0"/>
          </a:p>
          <a:p>
            <a:pPr marL="109728" indent="0">
              <a:buNone/>
            </a:pPr>
            <a:endParaRPr lang="en-US" dirty="0"/>
          </a:p>
          <a:p>
            <a:pPr marL="109728" indent="0">
              <a:buNone/>
            </a:pPr>
            <a:endParaRPr lang="en-US" dirty="0"/>
          </a:p>
          <a:p>
            <a:pPr marL="109728" indent="0">
              <a:buNone/>
            </a:pPr>
            <a:endParaRPr lang="en-US" dirty="0"/>
          </a:p>
        </p:txBody>
      </p:sp>
      <p:sp>
        <p:nvSpPr>
          <p:cNvPr id="3" name="Slide Number Placeholder 2"/>
          <p:cNvSpPr>
            <a:spLocks noGrp="1"/>
          </p:cNvSpPr>
          <p:nvPr>
            <p:ph type="sldNum" sz="quarter" idx="12"/>
          </p:nvPr>
        </p:nvSpPr>
        <p:spPr/>
        <p:txBody>
          <a:bodyPr/>
          <a:lstStyle/>
          <a:p>
            <a:fld id="{401CF334-2D5C-4859-84A6-CA7E6E43FAEB}" type="slidenum">
              <a:rPr lang="en-US" smtClean="0"/>
              <a:t>5</a:t>
            </a:fld>
            <a:endParaRPr lang="en-US" dirty="0"/>
          </a:p>
        </p:txBody>
      </p:sp>
      <p:sp>
        <p:nvSpPr>
          <p:cNvPr id="2" name="Footer Placeholder 1">
            <a:extLst>
              <a:ext uri="{FF2B5EF4-FFF2-40B4-BE49-F238E27FC236}">
                <a16:creationId xmlns:a16="http://schemas.microsoft.com/office/drawing/2014/main" id="{B21F0C86-19B5-8942-ADCF-D81E3A42ACCD}"/>
              </a:ext>
            </a:extLst>
          </p:cNvPr>
          <p:cNvSpPr>
            <a:spLocks noGrp="1"/>
          </p:cNvSpPr>
          <p:nvPr>
            <p:ph type="ftr" sz="quarter" idx="11"/>
          </p:nvPr>
        </p:nvSpPr>
        <p:spPr/>
        <p:txBody>
          <a:bodyPr/>
          <a:lstStyle/>
          <a:p>
            <a:r>
              <a:rPr lang="en-US" dirty="0"/>
              <a:t>© analyticstensor.com</a:t>
            </a:r>
          </a:p>
        </p:txBody>
      </p:sp>
      <p:pic>
        <p:nvPicPr>
          <p:cNvPr id="7" name="Picture 6">
            <a:extLst>
              <a:ext uri="{FF2B5EF4-FFF2-40B4-BE49-F238E27FC236}">
                <a16:creationId xmlns:a16="http://schemas.microsoft.com/office/drawing/2014/main" id="{8A80589B-A51D-374C-BE4E-FEA9F0BB626A}"/>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2668072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Apache Spark (cont.)</a:t>
            </a:r>
          </a:p>
        </p:txBody>
      </p:sp>
      <p:sp>
        <p:nvSpPr>
          <p:cNvPr id="6" name="Text Placeholder 5"/>
          <p:cNvSpPr>
            <a:spLocks noGrp="1"/>
          </p:cNvSpPr>
          <p:nvPr>
            <p:ph sz="half" idx="1"/>
          </p:nvPr>
        </p:nvSpPr>
        <p:spPr>
          <a:xfrm>
            <a:off x="609599" y="2249425"/>
            <a:ext cx="11171853" cy="4341875"/>
          </a:xfrm>
        </p:spPr>
        <p:txBody>
          <a:bodyPr>
            <a:normAutofit lnSpcReduction="10000"/>
          </a:bodyPr>
          <a:lstStyle/>
          <a:p>
            <a:pPr marL="109728" indent="0">
              <a:buNone/>
            </a:pPr>
            <a:r>
              <a:rPr lang="en-US" dirty="0"/>
              <a:t>The design philosophy of Spark is based on four characteristics:</a:t>
            </a:r>
          </a:p>
          <a:p>
            <a:pPr marL="566928" indent="-457200">
              <a:buFont typeface="+mj-lt"/>
              <a:buAutoNum type="arabicPeriod"/>
            </a:pPr>
            <a:r>
              <a:rPr lang="en-US" dirty="0"/>
              <a:t>Speed</a:t>
            </a:r>
          </a:p>
          <a:p>
            <a:pPr marL="566928" indent="-457200">
              <a:buFont typeface="+mj-lt"/>
              <a:buAutoNum type="arabicPeriod"/>
            </a:pPr>
            <a:r>
              <a:rPr lang="en-US" dirty="0"/>
              <a:t>Ease of Use</a:t>
            </a:r>
          </a:p>
          <a:p>
            <a:pPr marL="566928" indent="-457200">
              <a:buFont typeface="+mj-lt"/>
              <a:buAutoNum type="arabicPeriod"/>
            </a:pPr>
            <a:r>
              <a:rPr lang="en-US" dirty="0"/>
              <a:t>Modularity</a:t>
            </a:r>
          </a:p>
          <a:p>
            <a:pPr marL="566928" indent="-457200">
              <a:buFont typeface="+mj-lt"/>
              <a:buAutoNum type="arabicPeriod"/>
            </a:pPr>
            <a:r>
              <a:rPr lang="en-US" dirty="0"/>
              <a:t>Extensibility</a:t>
            </a:r>
          </a:p>
          <a:p>
            <a:pPr marL="109728" indent="0">
              <a:buNone/>
            </a:pPr>
            <a:endParaRPr lang="en-US" dirty="0"/>
          </a:p>
          <a:p>
            <a:pPr marL="109728" indent="0">
              <a:buNone/>
            </a:pPr>
            <a:r>
              <a:rPr lang="en-US" b="1" dirty="0"/>
              <a:t>Speed</a:t>
            </a:r>
            <a:r>
              <a:rPr lang="en-US" dirty="0"/>
              <a:t>: Spark uses Directed Acyclic Graph (DAG) to builds query computations. DAG scheduler and Catalyst query optimizer are used to construct computational graph and execute graph in parallel on multiple workers. Tungsten, the physical execution engine, is used to generate compact code for execution. Eliminating usage of disk I/O and using in-memory help to increase the speed of processing.</a:t>
            </a:r>
          </a:p>
          <a:p>
            <a:pPr marL="109728" indent="0">
              <a:buNone/>
            </a:pPr>
            <a:endParaRPr lang="en-US" dirty="0"/>
          </a:p>
          <a:p>
            <a:pPr marL="109728" indent="0">
              <a:buNone/>
            </a:pPr>
            <a:r>
              <a:rPr lang="en-US" b="1" dirty="0"/>
              <a:t>Ease of Use</a:t>
            </a:r>
            <a:r>
              <a:rPr lang="en-US" dirty="0"/>
              <a:t>: The logical data structure of Spark is build on Resilient </a:t>
            </a:r>
            <a:r>
              <a:rPr lang="en-US"/>
              <a:t>Distributed Datasets (RDDs). </a:t>
            </a:r>
            <a:r>
              <a:rPr lang="en-US" dirty="0"/>
              <a:t>It provides set of transformations and actions for all other higher-level data abstractions. With these simple programming model, Spark is easy to use and build parallel processing applications.</a:t>
            </a:r>
          </a:p>
          <a:p>
            <a:pPr marL="109728" indent="0">
              <a:buNone/>
            </a:pPr>
            <a:endParaRPr lang="en-US" dirty="0"/>
          </a:p>
          <a:p>
            <a:pPr marL="109728" indent="0">
              <a:buNone/>
            </a:pPr>
            <a:endParaRPr lang="en-US" dirty="0"/>
          </a:p>
        </p:txBody>
      </p:sp>
      <p:sp>
        <p:nvSpPr>
          <p:cNvPr id="3" name="Slide Number Placeholder 2"/>
          <p:cNvSpPr>
            <a:spLocks noGrp="1"/>
          </p:cNvSpPr>
          <p:nvPr>
            <p:ph type="sldNum" sz="quarter" idx="12"/>
          </p:nvPr>
        </p:nvSpPr>
        <p:spPr/>
        <p:txBody>
          <a:bodyPr/>
          <a:lstStyle/>
          <a:p>
            <a:fld id="{401CF334-2D5C-4859-84A6-CA7E6E43FAEB}" type="slidenum">
              <a:rPr lang="en-US" smtClean="0"/>
              <a:t>6</a:t>
            </a:fld>
            <a:endParaRPr lang="en-US" dirty="0"/>
          </a:p>
        </p:txBody>
      </p:sp>
      <p:sp>
        <p:nvSpPr>
          <p:cNvPr id="2" name="Footer Placeholder 1">
            <a:extLst>
              <a:ext uri="{FF2B5EF4-FFF2-40B4-BE49-F238E27FC236}">
                <a16:creationId xmlns:a16="http://schemas.microsoft.com/office/drawing/2014/main" id="{D19554E3-12B7-D242-9823-35F9BED20F78}"/>
              </a:ext>
            </a:extLst>
          </p:cNvPr>
          <p:cNvSpPr>
            <a:spLocks noGrp="1"/>
          </p:cNvSpPr>
          <p:nvPr>
            <p:ph type="ftr" sz="quarter" idx="11"/>
          </p:nvPr>
        </p:nvSpPr>
        <p:spPr/>
        <p:txBody>
          <a:bodyPr/>
          <a:lstStyle/>
          <a:p>
            <a:r>
              <a:rPr lang="en-US"/>
              <a:t>© analyticstensor.com</a:t>
            </a:r>
            <a:endParaRPr lang="en-US" dirty="0"/>
          </a:p>
        </p:txBody>
      </p:sp>
      <p:pic>
        <p:nvPicPr>
          <p:cNvPr id="7" name="Picture 6">
            <a:extLst>
              <a:ext uri="{FF2B5EF4-FFF2-40B4-BE49-F238E27FC236}">
                <a16:creationId xmlns:a16="http://schemas.microsoft.com/office/drawing/2014/main" id="{87696F54-8957-1042-9C4E-F42F1D1D0557}"/>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1070144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Apache Spark (cont.)</a:t>
            </a:r>
          </a:p>
        </p:txBody>
      </p:sp>
      <p:sp>
        <p:nvSpPr>
          <p:cNvPr id="6" name="Text Placeholder 5"/>
          <p:cNvSpPr>
            <a:spLocks noGrp="1"/>
          </p:cNvSpPr>
          <p:nvPr>
            <p:ph sz="half" idx="1"/>
          </p:nvPr>
        </p:nvSpPr>
        <p:spPr>
          <a:xfrm>
            <a:off x="609599" y="2249425"/>
            <a:ext cx="11171853" cy="4341875"/>
          </a:xfrm>
        </p:spPr>
        <p:txBody>
          <a:bodyPr>
            <a:normAutofit/>
          </a:bodyPr>
          <a:lstStyle/>
          <a:p>
            <a:pPr marL="109728" indent="0">
              <a:buNone/>
            </a:pPr>
            <a:r>
              <a:rPr lang="en-US" b="1" dirty="0"/>
              <a:t>Modularity</a:t>
            </a:r>
            <a:r>
              <a:rPr lang="en-US" dirty="0"/>
              <a:t>: Spark has unified libraries for Spark SQL, Structured Streaming, Machine Learning (</a:t>
            </a:r>
            <a:r>
              <a:rPr lang="en-US" dirty="0" err="1"/>
              <a:t>MLlib</a:t>
            </a:r>
            <a:r>
              <a:rPr lang="en-US" dirty="0"/>
              <a:t>) and graph analytics (</a:t>
            </a:r>
            <a:r>
              <a:rPr lang="en-US" dirty="0" err="1"/>
              <a:t>GraphX</a:t>
            </a:r>
            <a:r>
              <a:rPr lang="en-US" dirty="0"/>
              <a:t>). These modules has well-documented APIs which supports various programming language such as Scala, Java, Python, SQL, and R. We can build Spark application running on one engine using these modules. It helps to build application on single platforms.</a:t>
            </a:r>
          </a:p>
          <a:p>
            <a:pPr marL="109728" indent="0">
              <a:buNone/>
            </a:pPr>
            <a:endParaRPr lang="en-US" dirty="0"/>
          </a:p>
          <a:p>
            <a:pPr marL="109728" indent="0">
              <a:buNone/>
            </a:pPr>
            <a:r>
              <a:rPr lang="en-US" b="1" dirty="0"/>
              <a:t>Extensibility</a:t>
            </a:r>
            <a:r>
              <a:rPr lang="en-US" dirty="0"/>
              <a:t>: Spark decouples its storage and computing. It enables reading data into in-memory with logical data structure (RDD) and DataFrames from many sources. It can read data stored in Hadoop, Cassandra, HBase, MongoDB, Hive, RDBMS etc. Spark </a:t>
            </a:r>
            <a:r>
              <a:rPr lang="en-US" i="1" dirty="0" err="1"/>
              <a:t>DataReader</a:t>
            </a:r>
            <a:r>
              <a:rPr lang="en-US" dirty="0"/>
              <a:t> and </a:t>
            </a:r>
            <a:r>
              <a:rPr lang="en-US" i="1" dirty="0" err="1"/>
              <a:t>DataWriters</a:t>
            </a:r>
            <a:r>
              <a:rPr lang="en-US" dirty="0"/>
              <a:t> can be extended to read data from Kafka, Kinesis, Azure Storage, Amazon S3 etc. into its logical data abstraction.</a:t>
            </a:r>
          </a:p>
          <a:p>
            <a:pPr marL="109728" indent="0">
              <a:buNone/>
            </a:pPr>
            <a:endParaRPr lang="en-US" dirty="0"/>
          </a:p>
          <a:p>
            <a:pPr marL="109728" indent="0">
              <a:buNone/>
            </a:pPr>
            <a:endParaRPr lang="en-US" dirty="0"/>
          </a:p>
          <a:p>
            <a:pPr marL="109728" indent="0">
              <a:buNone/>
            </a:pPr>
            <a:endParaRPr lang="en-US" dirty="0"/>
          </a:p>
        </p:txBody>
      </p:sp>
      <p:sp>
        <p:nvSpPr>
          <p:cNvPr id="3" name="Slide Number Placeholder 2"/>
          <p:cNvSpPr>
            <a:spLocks noGrp="1"/>
          </p:cNvSpPr>
          <p:nvPr>
            <p:ph type="sldNum" sz="quarter" idx="12"/>
          </p:nvPr>
        </p:nvSpPr>
        <p:spPr/>
        <p:txBody>
          <a:bodyPr/>
          <a:lstStyle/>
          <a:p>
            <a:fld id="{401CF334-2D5C-4859-84A6-CA7E6E43FAEB}" type="slidenum">
              <a:rPr lang="en-US" smtClean="0"/>
              <a:t>7</a:t>
            </a:fld>
            <a:endParaRPr lang="en-US" dirty="0"/>
          </a:p>
        </p:txBody>
      </p:sp>
      <p:sp>
        <p:nvSpPr>
          <p:cNvPr id="2" name="Footer Placeholder 1">
            <a:extLst>
              <a:ext uri="{FF2B5EF4-FFF2-40B4-BE49-F238E27FC236}">
                <a16:creationId xmlns:a16="http://schemas.microsoft.com/office/drawing/2014/main" id="{0356631A-125B-0349-ACC8-B79709FD452C}"/>
              </a:ext>
            </a:extLst>
          </p:cNvPr>
          <p:cNvSpPr>
            <a:spLocks noGrp="1"/>
          </p:cNvSpPr>
          <p:nvPr>
            <p:ph type="ftr" sz="quarter" idx="11"/>
          </p:nvPr>
        </p:nvSpPr>
        <p:spPr/>
        <p:txBody>
          <a:bodyPr/>
          <a:lstStyle/>
          <a:p>
            <a:r>
              <a:rPr lang="en-US"/>
              <a:t>© analyticstensor.com</a:t>
            </a:r>
            <a:endParaRPr lang="en-US" dirty="0"/>
          </a:p>
        </p:txBody>
      </p:sp>
      <p:pic>
        <p:nvPicPr>
          <p:cNvPr id="7" name="Picture 6">
            <a:extLst>
              <a:ext uri="{FF2B5EF4-FFF2-40B4-BE49-F238E27FC236}">
                <a16:creationId xmlns:a16="http://schemas.microsoft.com/office/drawing/2014/main" id="{4B536EC6-2BE2-A445-9839-CDB4CD2DDED0}"/>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958935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History of Spark</a:t>
            </a:r>
          </a:p>
        </p:txBody>
      </p:sp>
      <p:sp>
        <p:nvSpPr>
          <p:cNvPr id="6" name="Text Placeholder 5"/>
          <p:cNvSpPr>
            <a:spLocks noGrp="1"/>
          </p:cNvSpPr>
          <p:nvPr>
            <p:ph sz="half" idx="1"/>
          </p:nvPr>
        </p:nvSpPr>
        <p:spPr>
          <a:xfrm>
            <a:off x="609599" y="2249425"/>
            <a:ext cx="11078547" cy="4341875"/>
          </a:xfrm>
        </p:spPr>
        <p:txBody>
          <a:bodyPr>
            <a:normAutofit/>
          </a:bodyPr>
          <a:lstStyle/>
          <a:p>
            <a:pPr marL="109728" indent="0">
              <a:buNone/>
            </a:pPr>
            <a:r>
              <a:rPr lang="en-US" dirty="0"/>
              <a:t>Spark was a research project started in UC Berkeley </a:t>
            </a:r>
            <a:r>
              <a:rPr lang="en-US" dirty="0" err="1"/>
              <a:t>AMPlab</a:t>
            </a:r>
            <a:r>
              <a:rPr lang="en-US" dirty="0"/>
              <a:t> in 2009. </a:t>
            </a:r>
            <a:r>
              <a:rPr lang="en-US" dirty="0" err="1"/>
              <a:t>Matei</a:t>
            </a:r>
            <a:r>
              <a:rPr lang="en-US" dirty="0"/>
              <a:t> </a:t>
            </a:r>
            <a:r>
              <a:rPr lang="en-US" dirty="0" err="1"/>
              <a:t>Zaharia</a:t>
            </a:r>
            <a:r>
              <a:rPr lang="en-US" dirty="0"/>
              <a:t> </a:t>
            </a:r>
            <a:r>
              <a:rPr lang="en-US" dirty="0" err="1"/>
              <a:t>et.al</a:t>
            </a:r>
            <a:r>
              <a:rPr lang="en-US" dirty="0"/>
              <a:t> published the paper entitled “</a:t>
            </a:r>
            <a:r>
              <a:rPr lang="en-US" dirty="0">
                <a:hlinkClick r:id="rId2"/>
              </a:rPr>
              <a:t>Spark: Cluster Computing with Working Sets</a:t>
            </a:r>
            <a:r>
              <a:rPr lang="en-US" dirty="0"/>
              <a:t>” in 2010. During that era, Hadoop MapReduce was the major parallel programming engine for clusters. </a:t>
            </a:r>
            <a:r>
              <a:rPr lang="en-US" dirty="0" err="1"/>
              <a:t>Matei</a:t>
            </a:r>
            <a:r>
              <a:rPr lang="en-US" dirty="0"/>
              <a:t> worked with Hadoop users at UC Berkeley to understand the needs of distributed computing platform. The team designed an API based on functional programming in a new engine that perform efficiently and uses in-memory computation. The first version of Spark only supported batch applications. They implemented Scala interpreter into Spark. They build Shark which was released in 2011 that runs SQL queries over Spark by enabling interactive queries. Several </a:t>
            </a:r>
            <a:r>
              <a:rPr lang="en-US" dirty="0" err="1"/>
              <a:t>AMPlab</a:t>
            </a:r>
            <a:r>
              <a:rPr lang="en-US" dirty="0"/>
              <a:t> teams started </a:t>
            </a:r>
            <a:r>
              <a:rPr lang="en-US" dirty="0" err="1"/>
              <a:t>MLlib</a:t>
            </a:r>
            <a:r>
              <a:rPr lang="en-US" dirty="0"/>
              <a:t>, Spark Streaming, and </a:t>
            </a:r>
            <a:r>
              <a:rPr lang="en-US" dirty="0" err="1"/>
              <a:t>GraphX</a:t>
            </a:r>
            <a:r>
              <a:rPr lang="en-US" dirty="0"/>
              <a:t>. The </a:t>
            </a:r>
            <a:r>
              <a:rPr lang="en-US" dirty="0" err="1"/>
              <a:t>AMPlab</a:t>
            </a:r>
            <a:r>
              <a:rPr lang="en-US" dirty="0"/>
              <a:t> contributed Spark to Apache Software Foundation. The </a:t>
            </a:r>
            <a:r>
              <a:rPr lang="en-US" dirty="0" err="1"/>
              <a:t>AMPlab</a:t>
            </a:r>
            <a:r>
              <a:rPr lang="en-US" dirty="0"/>
              <a:t> team launched Databricks company. Apache Spark community released Spark 1.0 and Spark 2.0 in 2014 and 2016 respectively.</a:t>
            </a:r>
          </a:p>
        </p:txBody>
      </p:sp>
      <p:sp>
        <p:nvSpPr>
          <p:cNvPr id="3" name="Slide Number Placeholder 2"/>
          <p:cNvSpPr>
            <a:spLocks noGrp="1"/>
          </p:cNvSpPr>
          <p:nvPr>
            <p:ph type="sldNum" sz="quarter" idx="12"/>
          </p:nvPr>
        </p:nvSpPr>
        <p:spPr/>
        <p:txBody>
          <a:bodyPr/>
          <a:lstStyle/>
          <a:p>
            <a:fld id="{401CF334-2D5C-4859-84A6-CA7E6E43FAEB}" type="slidenum">
              <a:rPr lang="en-US" smtClean="0"/>
              <a:t>8</a:t>
            </a:fld>
            <a:endParaRPr lang="en-US" dirty="0"/>
          </a:p>
        </p:txBody>
      </p:sp>
      <p:sp>
        <p:nvSpPr>
          <p:cNvPr id="2" name="Footer Placeholder 1">
            <a:extLst>
              <a:ext uri="{FF2B5EF4-FFF2-40B4-BE49-F238E27FC236}">
                <a16:creationId xmlns:a16="http://schemas.microsoft.com/office/drawing/2014/main" id="{E2907937-8A2E-F141-BE39-224B3D76F874}"/>
              </a:ext>
            </a:extLst>
          </p:cNvPr>
          <p:cNvSpPr>
            <a:spLocks noGrp="1"/>
          </p:cNvSpPr>
          <p:nvPr>
            <p:ph type="ftr" sz="quarter" idx="11"/>
          </p:nvPr>
        </p:nvSpPr>
        <p:spPr/>
        <p:txBody>
          <a:bodyPr/>
          <a:lstStyle/>
          <a:p>
            <a:r>
              <a:rPr lang="en-US"/>
              <a:t>© analyticstensor.com</a:t>
            </a:r>
            <a:endParaRPr lang="en-US" dirty="0"/>
          </a:p>
        </p:txBody>
      </p:sp>
      <p:pic>
        <p:nvPicPr>
          <p:cNvPr id="7" name="Picture 6">
            <a:extLst>
              <a:ext uri="{FF2B5EF4-FFF2-40B4-BE49-F238E27FC236}">
                <a16:creationId xmlns:a16="http://schemas.microsoft.com/office/drawing/2014/main" id="{1C8E5A07-3F9A-8447-B54F-573BFC2DE781}"/>
              </a:ext>
            </a:extLst>
          </p:cNvPr>
          <p:cNvPicPr>
            <a:picLocks noChangeAspect="1"/>
          </p:cNvPicPr>
          <p:nvPr/>
        </p:nvPicPr>
        <p:blipFill>
          <a:blip r:embed="rId3"/>
          <a:stretch>
            <a:fillRect/>
          </a:stretch>
        </p:blipFill>
        <p:spPr>
          <a:xfrm>
            <a:off x="61186" y="6099013"/>
            <a:ext cx="952500" cy="635000"/>
          </a:xfrm>
          <a:prstGeom prst="rect">
            <a:avLst/>
          </a:prstGeom>
        </p:spPr>
      </p:pic>
    </p:spTree>
    <p:extLst>
      <p:ext uri="{BB962C8B-B14F-4D97-AF65-F5344CB8AC3E}">
        <p14:creationId xmlns:p14="http://schemas.microsoft.com/office/powerpoint/2010/main" val="3058860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B82AA9E-D279-184C-9053-D665B427B61C}"/>
              </a:ext>
            </a:extLst>
          </p:cNvPr>
          <p:cNvSpPr/>
          <p:nvPr/>
        </p:nvSpPr>
        <p:spPr>
          <a:xfrm>
            <a:off x="1493521" y="2225037"/>
            <a:ext cx="9191896" cy="434558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p:cNvSpPr>
            <a:spLocks noGrp="1"/>
          </p:cNvSpPr>
          <p:nvPr>
            <p:ph type="title"/>
          </p:nvPr>
        </p:nvSpPr>
        <p:spPr/>
        <p:txBody>
          <a:bodyPr>
            <a:normAutofit/>
          </a:bodyPr>
          <a:lstStyle/>
          <a:p>
            <a:r>
              <a:rPr lang="en-US" dirty="0"/>
              <a:t>Spark Architecture</a:t>
            </a:r>
          </a:p>
        </p:txBody>
      </p:sp>
      <p:sp>
        <p:nvSpPr>
          <p:cNvPr id="3" name="Slide Number Placeholder 2"/>
          <p:cNvSpPr>
            <a:spLocks noGrp="1"/>
          </p:cNvSpPr>
          <p:nvPr>
            <p:ph type="sldNum" sz="quarter" idx="12"/>
          </p:nvPr>
        </p:nvSpPr>
        <p:spPr/>
        <p:txBody>
          <a:bodyPr/>
          <a:lstStyle/>
          <a:p>
            <a:fld id="{401CF334-2D5C-4859-84A6-CA7E6E43FAEB}" type="slidenum">
              <a:rPr lang="en-US" smtClean="0"/>
              <a:t>9</a:t>
            </a:fld>
            <a:endParaRPr lang="en-US" dirty="0"/>
          </a:p>
        </p:txBody>
      </p:sp>
      <p:sp>
        <p:nvSpPr>
          <p:cNvPr id="2" name="Rectangle 1">
            <a:extLst>
              <a:ext uri="{FF2B5EF4-FFF2-40B4-BE49-F238E27FC236}">
                <a16:creationId xmlns:a16="http://schemas.microsoft.com/office/drawing/2014/main" id="{CE541000-A2FE-534E-9471-3215B302F8DA}"/>
              </a:ext>
            </a:extLst>
          </p:cNvPr>
          <p:cNvSpPr/>
          <p:nvPr/>
        </p:nvSpPr>
        <p:spPr>
          <a:xfrm>
            <a:off x="1968138" y="4648201"/>
            <a:ext cx="8151222" cy="1632857"/>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2AF22671-BAF2-1D42-9F05-E2225DC50F33}"/>
              </a:ext>
            </a:extLst>
          </p:cNvPr>
          <p:cNvSpPr/>
          <p:nvPr/>
        </p:nvSpPr>
        <p:spPr>
          <a:xfrm>
            <a:off x="1968138" y="3657600"/>
            <a:ext cx="1689462" cy="77724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D9F55A0A-4E52-9E44-A80B-62D35FD0608E}"/>
              </a:ext>
            </a:extLst>
          </p:cNvPr>
          <p:cNvSpPr/>
          <p:nvPr/>
        </p:nvSpPr>
        <p:spPr>
          <a:xfrm>
            <a:off x="4145280" y="3657599"/>
            <a:ext cx="1689462" cy="77724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801A09C-D418-5A4B-BEE8-FCD7871C83D8}"/>
              </a:ext>
            </a:extLst>
          </p:cNvPr>
          <p:cNvSpPr/>
          <p:nvPr/>
        </p:nvSpPr>
        <p:spPr>
          <a:xfrm>
            <a:off x="6357260" y="3657599"/>
            <a:ext cx="1689462" cy="77724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5AC1551-6519-4B44-A425-6BE86386DDB9}"/>
              </a:ext>
            </a:extLst>
          </p:cNvPr>
          <p:cNvSpPr/>
          <p:nvPr/>
        </p:nvSpPr>
        <p:spPr>
          <a:xfrm>
            <a:off x="8429898" y="3657598"/>
            <a:ext cx="1689462" cy="77724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B464DBCB-6C36-AB47-9092-B611C3E06D95}"/>
              </a:ext>
            </a:extLst>
          </p:cNvPr>
          <p:cNvSpPr/>
          <p:nvPr/>
        </p:nvSpPr>
        <p:spPr>
          <a:xfrm>
            <a:off x="1968138" y="2638696"/>
            <a:ext cx="6078584" cy="77724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F424196D-9252-B84F-ABFD-F5C2BFD6A0A4}"/>
              </a:ext>
            </a:extLst>
          </p:cNvPr>
          <p:cNvSpPr/>
          <p:nvPr/>
        </p:nvSpPr>
        <p:spPr>
          <a:xfrm>
            <a:off x="8429898" y="2638695"/>
            <a:ext cx="1689462" cy="77724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BDF450EF-0D93-0F45-BEB8-0FA9E3A290F5}"/>
              </a:ext>
            </a:extLst>
          </p:cNvPr>
          <p:cNvSpPr txBox="1"/>
          <p:nvPr/>
        </p:nvSpPr>
        <p:spPr>
          <a:xfrm>
            <a:off x="3986864" y="5174446"/>
            <a:ext cx="4218271" cy="646331"/>
          </a:xfrm>
          <a:prstGeom prst="rect">
            <a:avLst/>
          </a:prstGeom>
          <a:noFill/>
        </p:spPr>
        <p:txBody>
          <a:bodyPr wrap="none" rtlCol="0">
            <a:spAutoFit/>
          </a:bodyPr>
          <a:lstStyle/>
          <a:p>
            <a:r>
              <a:rPr lang="en-US" dirty="0"/>
              <a:t>Low Level APIs (RDD, Distributed Variables)</a:t>
            </a:r>
          </a:p>
          <a:p>
            <a:r>
              <a:rPr lang="en-US" dirty="0"/>
              <a:t>                 Apache Spark Core Engine</a:t>
            </a:r>
          </a:p>
        </p:txBody>
      </p:sp>
      <p:sp>
        <p:nvSpPr>
          <p:cNvPr id="16" name="TextBox 15">
            <a:extLst>
              <a:ext uri="{FF2B5EF4-FFF2-40B4-BE49-F238E27FC236}">
                <a16:creationId xmlns:a16="http://schemas.microsoft.com/office/drawing/2014/main" id="{7E78543B-1D13-9940-AE49-E05F02D7B071}"/>
              </a:ext>
            </a:extLst>
          </p:cNvPr>
          <p:cNvSpPr txBox="1"/>
          <p:nvPr/>
        </p:nvSpPr>
        <p:spPr>
          <a:xfrm>
            <a:off x="2248741" y="3835426"/>
            <a:ext cx="1119217" cy="369332"/>
          </a:xfrm>
          <a:prstGeom prst="rect">
            <a:avLst/>
          </a:prstGeom>
          <a:noFill/>
        </p:spPr>
        <p:txBody>
          <a:bodyPr wrap="none" rtlCol="0">
            <a:spAutoFit/>
          </a:bodyPr>
          <a:lstStyle/>
          <a:p>
            <a:r>
              <a:rPr lang="en-US" dirty="0"/>
              <a:t>Spark SQL</a:t>
            </a:r>
          </a:p>
        </p:txBody>
      </p:sp>
      <p:sp>
        <p:nvSpPr>
          <p:cNvPr id="17" name="TextBox 16">
            <a:extLst>
              <a:ext uri="{FF2B5EF4-FFF2-40B4-BE49-F238E27FC236}">
                <a16:creationId xmlns:a16="http://schemas.microsoft.com/office/drawing/2014/main" id="{F38E5B44-D649-F74C-A811-C1B8024ED099}"/>
              </a:ext>
            </a:extLst>
          </p:cNvPr>
          <p:cNvSpPr txBox="1"/>
          <p:nvPr/>
        </p:nvSpPr>
        <p:spPr>
          <a:xfrm>
            <a:off x="4399849" y="3723052"/>
            <a:ext cx="1180323" cy="646331"/>
          </a:xfrm>
          <a:prstGeom prst="rect">
            <a:avLst/>
          </a:prstGeom>
          <a:noFill/>
        </p:spPr>
        <p:txBody>
          <a:bodyPr wrap="none" rtlCol="0">
            <a:spAutoFit/>
          </a:bodyPr>
          <a:lstStyle/>
          <a:p>
            <a:r>
              <a:rPr lang="en-US" dirty="0"/>
              <a:t>Structured</a:t>
            </a:r>
          </a:p>
          <a:p>
            <a:r>
              <a:rPr lang="en-US" dirty="0"/>
              <a:t>Streaming</a:t>
            </a:r>
          </a:p>
        </p:txBody>
      </p:sp>
      <p:sp>
        <p:nvSpPr>
          <p:cNvPr id="18" name="TextBox 17">
            <a:extLst>
              <a:ext uri="{FF2B5EF4-FFF2-40B4-BE49-F238E27FC236}">
                <a16:creationId xmlns:a16="http://schemas.microsoft.com/office/drawing/2014/main" id="{F91733E0-95AB-3E49-A3A0-5468BB62CD9F}"/>
              </a:ext>
            </a:extLst>
          </p:cNvPr>
          <p:cNvSpPr txBox="1"/>
          <p:nvPr/>
        </p:nvSpPr>
        <p:spPr>
          <a:xfrm>
            <a:off x="6283233" y="3758533"/>
            <a:ext cx="1864613" cy="646331"/>
          </a:xfrm>
          <a:prstGeom prst="rect">
            <a:avLst/>
          </a:prstGeom>
          <a:noFill/>
        </p:spPr>
        <p:txBody>
          <a:bodyPr wrap="none" rtlCol="0">
            <a:spAutoFit/>
          </a:bodyPr>
          <a:lstStyle/>
          <a:p>
            <a:r>
              <a:rPr lang="en-US" dirty="0"/>
              <a:t>Machine Learning</a:t>
            </a:r>
          </a:p>
          <a:p>
            <a:r>
              <a:rPr lang="en-US" dirty="0"/>
              <a:t>           </a:t>
            </a:r>
            <a:r>
              <a:rPr lang="en-US" dirty="0" err="1"/>
              <a:t>MLlib</a:t>
            </a:r>
            <a:endParaRPr lang="en-US" dirty="0"/>
          </a:p>
        </p:txBody>
      </p:sp>
      <p:sp>
        <p:nvSpPr>
          <p:cNvPr id="19" name="TextBox 18">
            <a:extLst>
              <a:ext uri="{FF2B5EF4-FFF2-40B4-BE49-F238E27FC236}">
                <a16:creationId xmlns:a16="http://schemas.microsoft.com/office/drawing/2014/main" id="{FAFF75E1-8167-1C43-BA6F-4249EC2774D6}"/>
              </a:ext>
            </a:extLst>
          </p:cNvPr>
          <p:cNvSpPr txBox="1"/>
          <p:nvPr/>
        </p:nvSpPr>
        <p:spPr>
          <a:xfrm>
            <a:off x="8401473" y="3757048"/>
            <a:ext cx="1806457" cy="646331"/>
          </a:xfrm>
          <a:prstGeom prst="rect">
            <a:avLst/>
          </a:prstGeom>
          <a:noFill/>
        </p:spPr>
        <p:txBody>
          <a:bodyPr wrap="none" rtlCol="0">
            <a:spAutoFit/>
          </a:bodyPr>
          <a:lstStyle/>
          <a:p>
            <a:r>
              <a:rPr lang="en-US" dirty="0"/>
              <a:t>Graph Processing</a:t>
            </a:r>
          </a:p>
          <a:p>
            <a:r>
              <a:rPr lang="en-US" dirty="0"/>
              <a:t>         </a:t>
            </a:r>
            <a:r>
              <a:rPr lang="en-US" dirty="0" err="1"/>
              <a:t>GraphX</a:t>
            </a:r>
            <a:endParaRPr lang="en-US" dirty="0"/>
          </a:p>
        </p:txBody>
      </p:sp>
      <p:sp>
        <p:nvSpPr>
          <p:cNvPr id="20" name="TextBox 19">
            <a:extLst>
              <a:ext uri="{FF2B5EF4-FFF2-40B4-BE49-F238E27FC236}">
                <a16:creationId xmlns:a16="http://schemas.microsoft.com/office/drawing/2014/main" id="{8A53798D-4F74-E949-83C0-C93668B6A6D4}"/>
              </a:ext>
            </a:extLst>
          </p:cNvPr>
          <p:cNvSpPr txBox="1"/>
          <p:nvPr/>
        </p:nvSpPr>
        <p:spPr>
          <a:xfrm>
            <a:off x="3250993" y="2738570"/>
            <a:ext cx="2961260" cy="646331"/>
          </a:xfrm>
          <a:prstGeom prst="rect">
            <a:avLst/>
          </a:prstGeom>
          <a:noFill/>
        </p:spPr>
        <p:txBody>
          <a:bodyPr wrap="none" rtlCol="0">
            <a:spAutoFit/>
          </a:bodyPr>
          <a:lstStyle/>
          <a:p>
            <a:r>
              <a:rPr lang="en-US" dirty="0"/>
              <a:t>Apache Spark Structured APIs</a:t>
            </a:r>
          </a:p>
          <a:p>
            <a:r>
              <a:rPr lang="en-US" dirty="0"/>
              <a:t>       DataFrames, Datasets</a:t>
            </a:r>
          </a:p>
        </p:txBody>
      </p:sp>
      <p:sp>
        <p:nvSpPr>
          <p:cNvPr id="21" name="TextBox 20">
            <a:extLst>
              <a:ext uri="{FF2B5EF4-FFF2-40B4-BE49-F238E27FC236}">
                <a16:creationId xmlns:a16="http://schemas.microsoft.com/office/drawing/2014/main" id="{5AB398D0-8CA5-A140-8D7D-815014437641}"/>
              </a:ext>
            </a:extLst>
          </p:cNvPr>
          <p:cNvSpPr txBox="1"/>
          <p:nvPr/>
        </p:nvSpPr>
        <p:spPr>
          <a:xfrm>
            <a:off x="8595950" y="2806377"/>
            <a:ext cx="1310498" cy="369332"/>
          </a:xfrm>
          <a:prstGeom prst="rect">
            <a:avLst/>
          </a:prstGeom>
          <a:noFill/>
        </p:spPr>
        <p:txBody>
          <a:bodyPr wrap="none" rtlCol="0">
            <a:noAutofit/>
          </a:bodyPr>
          <a:lstStyle/>
          <a:p>
            <a:r>
              <a:rPr lang="en-US" dirty="0" err="1"/>
              <a:t>GraphFrames</a:t>
            </a:r>
            <a:endParaRPr lang="en-US" dirty="0"/>
          </a:p>
        </p:txBody>
      </p:sp>
      <p:sp>
        <p:nvSpPr>
          <p:cNvPr id="22" name="TextBox 21">
            <a:extLst>
              <a:ext uri="{FF2B5EF4-FFF2-40B4-BE49-F238E27FC236}">
                <a16:creationId xmlns:a16="http://schemas.microsoft.com/office/drawing/2014/main" id="{B67558FC-CD8F-8446-9CAF-431A166F9F56}"/>
              </a:ext>
            </a:extLst>
          </p:cNvPr>
          <p:cNvSpPr txBox="1"/>
          <p:nvPr/>
        </p:nvSpPr>
        <p:spPr>
          <a:xfrm>
            <a:off x="4012990" y="6532583"/>
            <a:ext cx="4819333" cy="369332"/>
          </a:xfrm>
          <a:prstGeom prst="rect">
            <a:avLst/>
          </a:prstGeom>
          <a:noFill/>
        </p:spPr>
        <p:txBody>
          <a:bodyPr wrap="none" rtlCol="0">
            <a:spAutoFit/>
          </a:bodyPr>
          <a:lstStyle/>
          <a:p>
            <a:r>
              <a:rPr lang="en-US" dirty="0"/>
              <a:t> Figure: Apache Spark components and APIs stack</a:t>
            </a:r>
          </a:p>
        </p:txBody>
      </p:sp>
      <p:sp>
        <p:nvSpPr>
          <p:cNvPr id="5" name="Footer Placeholder 4">
            <a:extLst>
              <a:ext uri="{FF2B5EF4-FFF2-40B4-BE49-F238E27FC236}">
                <a16:creationId xmlns:a16="http://schemas.microsoft.com/office/drawing/2014/main" id="{6C3ED58D-EB73-B94C-A8CA-4924DE0B9846}"/>
              </a:ext>
            </a:extLst>
          </p:cNvPr>
          <p:cNvSpPr>
            <a:spLocks noGrp="1"/>
          </p:cNvSpPr>
          <p:nvPr>
            <p:ph type="ftr" sz="quarter" idx="11"/>
          </p:nvPr>
        </p:nvSpPr>
        <p:spPr/>
        <p:txBody>
          <a:bodyPr/>
          <a:lstStyle/>
          <a:p>
            <a:r>
              <a:rPr lang="en-US"/>
              <a:t>© analyticstensor.com</a:t>
            </a:r>
            <a:endParaRPr lang="en-US" dirty="0"/>
          </a:p>
        </p:txBody>
      </p:sp>
      <p:pic>
        <p:nvPicPr>
          <p:cNvPr id="23" name="Picture 22">
            <a:extLst>
              <a:ext uri="{FF2B5EF4-FFF2-40B4-BE49-F238E27FC236}">
                <a16:creationId xmlns:a16="http://schemas.microsoft.com/office/drawing/2014/main" id="{19ED393A-1AD9-734C-90B5-548B7EC634D7}"/>
              </a:ext>
            </a:extLst>
          </p:cNvPr>
          <p:cNvPicPr>
            <a:picLocks noChangeAspect="1"/>
          </p:cNvPicPr>
          <p:nvPr/>
        </p:nvPicPr>
        <p:blipFill>
          <a:blip r:embed="rId2"/>
          <a:stretch>
            <a:fillRect/>
          </a:stretch>
        </p:blipFill>
        <p:spPr>
          <a:xfrm>
            <a:off x="61186" y="6099013"/>
            <a:ext cx="952500" cy="635000"/>
          </a:xfrm>
          <a:prstGeom prst="rect">
            <a:avLst/>
          </a:prstGeom>
        </p:spPr>
      </p:pic>
    </p:spTree>
    <p:extLst>
      <p:ext uri="{BB962C8B-B14F-4D97-AF65-F5344CB8AC3E}">
        <p14:creationId xmlns:p14="http://schemas.microsoft.com/office/powerpoint/2010/main" val="2787173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raining presentation">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extLst>
    <a:ext uri="{05A4C25C-085E-4340-85A3-A5531E510DB2}">
      <thm15:themeFamily xmlns:thm15="http://schemas.microsoft.com/office/thememl/2012/main" name="Training presentation.potx" id="{7B9FCAFE-DDE5-4198-9987-54DFCAD80598}" vid="{6015A8B0-C387-4E39-945C-0F39E3EB10B6}"/>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Training presentation</Template>
  <TotalTime>6127</TotalTime>
  <Words>3357</Words>
  <Application>Microsoft Macintosh PowerPoint</Application>
  <PresentationFormat>Widescreen</PresentationFormat>
  <Paragraphs>392</Paragraphs>
  <Slides>36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Cambria Math</vt:lpstr>
      <vt:lpstr>Georgia</vt:lpstr>
      <vt:lpstr>Wingdings 2</vt:lpstr>
      <vt:lpstr>Training presentation</vt:lpstr>
      <vt:lpstr>Chapter 1: Introduction to Spark</vt:lpstr>
      <vt:lpstr>Introduction</vt:lpstr>
      <vt:lpstr>Big Data and Distributed Computing</vt:lpstr>
      <vt:lpstr>Big Data and Distributed Computing (cont.)</vt:lpstr>
      <vt:lpstr>Apache Spark</vt:lpstr>
      <vt:lpstr>Apache Spark (cont.)</vt:lpstr>
      <vt:lpstr>Apache Spark (cont.)</vt:lpstr>
      <vt:lpstr>History of Spark</vt:lpstr>
      <vt:lpstr>Spark Architecture</vt:lpstr>
      <vt:lpstr>Spark Architecture (cont.)</vt:lpstr>
      <vt:lpstr>Spark Architecture (cont.)</vt:lpstr>
      <vt:lpstr>Spark Distributed Components</vt:lpstr>
      <vt:lpstr>Spark Distributed Components (cont.)</vt:lpstr>
      <vt:lpstr>Spark Distributed Components (cont.)</vt:lpstr>
      <vt:lpstr>Spark Distributed Components (cont.)</vt:lpstr>
      <vt:lpstr>Spark API</vt:lpstr>
      <vt:lpstr>Spark API (cont.)</vt:lpstr>
      <vt:lpstr>Spark API (cont.)</vt:lpstr>
      <vt:lpstr>Spark API (cont.)</vt:lpstr>
      <vt:lpstr>Spark API (cont.)</vt:lpstr>
      <vt:lpstr>Spark API (cont.)</vt:lpstr>
      <vt:lpstr>Spark API (cont.)</vt:lpstr>
      <vt:lpstr>Spark Users</vt:lpstr>
      <vt:lpstr>Download Spark</vt:lpstr>
      <vt:lpstr>Spark Directory Structure</vt:lpstr>
      <vt:lpstr>Spark Shell</vt:lpstr>
      <vt:lpstr>Spark Example using Scala and PySpark Shell</vt:lpstr>
      <vt:lpstr>Overview of Spark Application</vt:lpstr>
      <vt:lpstr>Spark Session</vt:lpstr>
      <vt:lpstr>PowerPoint Presentation</vt:lpstr>
      <vt:lpstr>Spark Jobs</vt:lpstr>
      <vt:lpstr>Spark Stages</vt:lpstr>
      <vt:lpstr>Spark Tasks</vt:lpstr>
      <vt:lpstr>Spark UI</vt:lpstr>
      <vt:lpstr>Spark UI</vt:lpstr>
      <vt:lpstr>Wrap-up</vt:lpstr>
    </vt:vector>
  </TitlesOfParts>
  <Company>UNOS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Computers and Python </dc:title>
  <dc:creator>Mahesh KC</dc:creator>
  <cp:lastModifiedBy>Microsoft Office User</cp:lastModifiedBy>
  <cp:revision>840</cp:revision>
  <dcterms:created xsi:type="dcterms:W3CDTF">2019-05-10T17:44:45Z</dcterms:created>
  <dcterms:modified xsi:type="dcterms:W3CDTF">2020-10-17T00:20:15Z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